
<file path=[Content_Types].xml><?xml version="1.0" encoding="utf-8"?>
<Types xmlns="http://schemas.openxmlformats.org/package/2006/content-types"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 u="sng">
                <a:solidFill>
                  <a:srgbClr val="31384D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 u="sng">
                <a:solidFill>
                  <a:srgbClr val="31384D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314190" cy="5143500"/>
          </a:xfrm>
          <a:custGeom>
            <a:avLst/>
            <a:gdLst/>
            <a:ahLst/>
            <a:cxnLst/>
            <a:rect l="l" t="t" r="r" b="b"/>
            <a:pathLst>
              <a:path w="4314190" h="5143500">
                <a:moveTo>
                  <a:pt x="431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313999" y="0"/>
                </a:lnTo>
                <a:lnTo>
                  <a:pt x="4313999" y="5143499"/>
                </a:lnTo>
                <a:close/>
              </a:path>
            </a:pathLst>
          </a:custGeom>
          <a:solidFill>
            <a:srgbClr val="313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4124"/>
            <a:ext cx="4314190" cy="4399915"/>
          </a:xfrm>
          <a:custGeom>
            <a:avLst/>
            <a:gdLst/>
            <a:ahLst/>
            <a:cxnLst/>
            <a:rect l="l" t="t" r="r" b="b"/>
            <a:pathLst>
              <a:path w="4314190" h="4399915">
                <a:moveTo>
                  <a:pt x="0" y="4399374"/>
                </a:moveTo>
                <a:lnTo>
                  <a:pt x="0" y="3924"/>
                </a:lnTo>
                <a:lnTo>
                  <a:pt x="4310474" y="0"/>
                </a:lnTo>
                <a:lnTo>
                  <a:pt x="4313624" y="3163524"/>
                </a:lnTo>
                <a:lnTo>
                  <a:pt x="0" y="4399374"/>
                </a:lnTo>
                <a:close/>
              </a:path>
            </a:pathLst>
          </a:custGeom>
          <a:solidFill>
            <a:srgbClr val="D9C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124" y="0"/>
            <a:ext cx="4317365" cy="4396105"/>
          </a:xfrm>
          <a:custGeom>
            <a:avLst/>
            <a:gdLst/>
            <a:ahLst/>
            <a:cxnLst/>
            <a:rect l="l" t="t" r="r" b="b"/>
            <a:pathLst>
              <a:path w="4317365" h="4396105">
                <a:moveTo>
                  <a:pt x="0" y="4395599"/>
                </a:moveTo>
                <a:lnTo>
                  <a:pt x="0" y="149"/>
                </a:lnTo>
                <a:lnTo>
                  <a:pt x="4316899" y="0"/>
                </a:lnTo>
                <a:lnTo>
                  <a:pt x="4314049" y="3161049"/>
                </a:lnTo>
                <a:lnTo>
                  <a:pt x="0" y="4395599"/>
                </a:lnTo>
                <a:close/>
              </a:path>
            </a:pathLst>
          </a:custGeom>
          <a:solidFill>
            <a:srgbClr val="313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550" y="326045"/>
            <a:ext cx="3512185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10625" y="1968159"/>
            <a:ext cx="4073525" cy="2930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 u="sng">
                <a:solidFill>
                  <a:srgbClr val="31384D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mailto:osr@csusb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map.csusb.edu/?id=1850&amp;!ref/CE" TargetMode="Externa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mailto:osr@csusb.edu" TargetMode="External"/><Relationship Id="rId5" Type="http://schemas.openxmlformats.org/officeDocument/2006/relationships/hyperlink" Target="https://csusb.az1.qualtrics.com/jfe/form/SV_6sZARWrKG9tH8do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www.csusb.edu/student-research" TargetMode="Externa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303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14" y="0"/>
            <a:ext cx="9144635" cy="4398645"/>
          </a:xfrm>
          <a:custGeom>
            <a:avLst/>
            <a:gdLst/>
            <a:ahLst/>
            <a:cxnLst/>
            <a:rect l="l" t="t" r="r" b="b"/>
            <a:pathLst>
              <a:path w="9144635" h="4398645">
                <a:moveTo>
                  <a:pt x="9144216" y="0"/>
                </a:moveTo>
                <a:lnTo>
                  <a:pt x="0" y="0"/>
                </a:lnTo>
                <a:lnTo>
                  <a:pt x="0" y="4398099"/>
                </a:lnTo>
                <a:lnTo>
                  <a:pt x="9143962" y="1772856"/>
                </a:lnTo>
                <a:lnTo>
                  <a:pt x="9144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8524" y="524971"/>
            <a:ext cx="5161280" cy="553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450" b="1" spc="-40" dirty="0">
                <a:solidFill>
                  <a:srgbClr val="003B70"/>
                </a:solidFill>
                <a:latin typeface="Book Antiqua"/>
                <a:cs typeface="Book Antiqua"/>
              </a:rPr>
              <a:t>ASI</a:t>
            </a:r>
            <a:r>
              <a:rPr sz="3450" b="1" spc="-85" dirty="0">
                <a:solidFill>
                  <a:srgbClr val="003B70"/>
                </a:solidFill>
                <a:latin typeface="Book Antiqua"/>
                <a:cs typeface="Book Antiqua"/>
              </a:rPr>
              <a:t> </a:t>
            </a:r>
            <a:r>
              <a:rPr sz="3450" b="1" spc="140" dirty="0">
                <a:solidFill>
                  <a:srgbClr val="003B70"/>
                </a:solidFill>
                <a:latin typeface="Book Antiqua"/>
                <a:cs typeface="Book Antiqua"/>
              </a:rPr>
              <a:t>Student</a:t>
            </a:r>
            <a:r>
              <a:rPr sz="3450" b="1" spc="-80" dirty="0">
                <a:solidFill>
                  <a:srgbClr val="003B70"/>
                </a:solidFill>
                <a:latin typeface="Book Antiqua"/>
                <a:cs typeface="Book Antiqua"/>
              </a:rPr>
              <a:t> </a:t>
            </a:r>
            <a:r>
              <a:rPr sz="3450" b="1" spc="195" dirty="0">
                <a:solidFill>
                  <a:srgbClr val="003B70"/>
                </a:solidFill>
                <a:latin typeface="Book Antiqua"/>
                <a:cs typeface="Book Antiqua"/>
              </a:rPr>
              <a:t>Research</a:t>
            </a:r>
            <a:r>
              <a:rPr sz="3450" b="1" spc="-80" dirty="0">
                <a:solidFill>
                  <a:srgbClr val="003B70"/>
                </a:solidFill>
                <a:latin typeface="Book Antiqua"/>
                <a:cs typeface="Book Antiqua"/>
              </a:rPr>
              <a:t> </a:t>
            </a:r>
            <a:r>
              <a:rPr sz="3450" b="1" spc="-310" dirty="0">
                <a:solidFill>
                  <a:srgbClr val="003B70"/>
                </a:solidFill>
                <a:latin typeface="Book Antiqua"/>
                <a:cs typeface="Book Antiqua"/>
              </a:rPr>
              <a:t>&amp;</a:t>
            </a:r>
            <a:endParaRPr sz="345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1224" y="1162548"/>
            <a:ext cx="5071745" cy="528320"/>
          </a:xfrm>
          <a:custGeom>
            <a:avLst/>
            <a:gdLst/>
            <a:ahLst/>
            <a:cxnLst/>
            <a:rect l="l" t="t" r="r" b="b"/>
            <a:pathLst>
              <a:path w="5071745" h="528319">
                <a:moveTo>
                  <a:pt x="5071118" y="528064"/>
                </a:moveTo>
                <a:lnTo>
                  <a:pt x="0" y="528064"/>
                </a:lnTo>
                <a:lnTo>
                  <a:pt x="0" y="0"/>
                </a:lnTo>
                <a:lnTo>
                  <a:pt x="5071118" y="0"/>
                </a:lnTo>
                <a:lnTo>
                  <a:pt x="5071118" y="528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8524" y="1132245"/>
            <a:ext cx="5098415" cy="553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450" b="1" spc="150" dirty="0">
                <a:solidFill>
                  <a:srgbClr val="003B70"/>
                </a:solidFill>
                <a:latin typeface="Book Antiqua"/>
                <a:cs typeface="Book Antiqua"/>
              </a:rPr>
              <a:t>Travel</a:t>
            </a:r>
            <a:r>
              <a:rPr sz="3450" b="1" spc="-35" dirty="0">
                <a:solidFill>
                  <a:srgbClr val="003B70"/>
                </a:solidFill>
                <a:latin typeface="Book Antiqua"/>
                <a:cs typeface="Book Antiqua"/>
              </a:rPr>
              <a:t> </a:t>
            </a:r>
            <a:r>
              <a:rPr sz="3450" b="1" spc="180" dirty="0">
                <a:solidFill>
                  <a:srgbClr val="003B70"/>
                </a:solidFill>
                <a:latin typeface="Book Antiqua"/>
                <a:cs typeface="Book Antiqua"/>
              </a:rPr>
              <a:t>Reimbursement</a:t>
            </a:r>
            <a:endParaRPr sz="345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1224" y="1837781"/>
            <a:ext cx="3215640" cy="195580"/>
          </a:xfrm>
          <a:custGeom>
            <a:avLst/>
            <a:gdLst/>
            <a:ahLst/>
            <a:cxnLst/>
            <a:rect l="l" t="t" r="r" b="b"/>
            <a:pathLst>
              <a:path w="3215640" h="195580">
                <a:moveTo>
                  <a:pt x="3215062" y="195071"/>
                </a:moveTo>
                <a:lnTo>
                  <a:pt x="0" y="195071"/>
                </a:lnTo>
                <a:lnTo>
                  <a:pt x="0" y="0"/>
                </a:lnTo>
                <a:lnTo>
                  <a:pt x="3215062" y="0"/>
                </a:lnTo>
                <a:lnTo>
                  <a:pt x="3215062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8524" y="1777942"/>
            <a:ext cx="3241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90" dirty="0">
                <a:solidFill>
                  <a:srgbClr val="999999"/>
                </a:solidFill>
                <a:latin typeface="Book Antiqua"/>
                <a:cs typeface="Book Antiqua"/>
              </a:rPr>
              <a:t>Document</a:t>
            </a:r>
            <a:r>
              <a:rPr sz="1600" spc="-20" dirty="0">
                <a:solidFill>
                  <a:srgbClr val="999999"/>
                </a:solidFill>
                <a:latin typeface="Book Antiqua"/>
                <a:cs typeface="Book Antiqua"/>
              </a:rPr>
              <a:t> </a:t>
            </a:r>
            <a:r>
              <a:rPr sz="1600" spc="80" dirty="0">
                <a:solidFill>
                  <a:srgbClr val="999999"/>
                </a:solidFill>
                <a:latin typeface="Book Antiqua"/>
                <a:cs typeface="Book Antiqua"/>
              </a:rPr>
              <a:t>and</a:t>
            </a:r>
            <a:r>
              <a:rPr sz="1600" spc="-15" dirty="0">
                <a:solidFill>
                  <a:srgbClr val="999999"/>
                </a:solidFill>
                <a:latin typeface="Book Antiqua"/>
                <a:cs typeface="Book Antiqua"/>
              </a:rPr>
              <a:t> </a:t>
            </a:r>
            <a:r>
              <a:rPr sz="1600" spc="120" dirty="0">
                <a:solidFill>
                  <a:srgbClr val="999999"/>
                </a:solidFill>
                <a:latin typeface="Book Antiqua"/>
                <a:cs typeface="Book Antiqua"/>
              </a:rPr>
              <a:t>form</a:t>
            </a:r>
            <a:r>
              <a:rPr sz="1600" spc="-15" dirty="0">
                <a:solidFill>
                  <a:srgbClr val="999999"/>
                </a:solidFill>
                <a:latin typeface="Book Antiqua"/>
                <a:cs typeface="Book Antiqua"/>
              </a:rPr>
              <a:t> </a:t>
            </a:r>
            <a:r>
              <a:rPr sz="1600" spc="90" dirty="0">
                <a:solidFill>
                  <a:srgbClr val="999999"/>
                </a:solidFill>
                <a:latin typeface="Book Antiqua"/>
                <a:cs typeface="Book Antiqua"/>
              </a:rPr>
              <a:t>submission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2756" y="4255426"/>
            <a:ext cx="21291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Oﬃce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Student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Research</a:t>
            </a:r>
            <a:endParaRPr sz="14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  <a:hlinkClick r:id="rId4"/>
              </a:rPr>
              <a:t>osr@csusb.edu</a:t>
            </a:r>
            <a:endParaRPr sz="14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CE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357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24715D-2FD9-A30E-F9E1-6839ED4B3E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604855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2"/>
    </mc:Choice>
    <mc:Fallback>
      <p:transition spd="slow" advTm="11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3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350" y="327569"/>
            <a:ext cx="355155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500" spc="215" dirty="0"/>
              <a:t>Reimbursement </a:t>
            </a:r>
            <a:r>
              <a:rPr sz="3500" spc="210" dirty="0"/>
              <a:t>Timeline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4710625" y="482373"/>
            <a:ext cx="19538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25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Gill Sans MT"/>
                <a:cs typeface="Gill Sans MT"/>
              </a:rPr>
              <a:t>Step</a:t>
            </a:r>
            <a:r>
              <a:rPr sz="1100" b="1" u="sng" spc="-15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Gill Sans MT"/>
                <a:cs typeface="Gill Sans MT"/>
              </a:rPr>
              <a:t> </a:t>
            </a:r>
            <a:r>
              <a:rPr sz="1100" b="1" u="sng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Gill Sans MT"/>
                <a:cs typeface="Gill Sans MT"/>
              </a:rPr>
              <a:t>1:</a:t>
            </a:r>
            <a:r>
              <a:rPr sz="1100" b="1" u="sng" spc="-10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Gill Sans MT"/>
                <a:cs typeface="Gill Sans MT"/>
              </a:rPr>
              <a:t> </a:t>
            </a:r>
            <a:r>
              <a:rPr sz="1100" b="1" u="sng" spc="-50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Gill Sans MT"/>
                <a:cs typeface="Gill Sans MT"/>
              </a:rPr>
              <a:t>Documentation</a:t>
            </a:r>
            <a:r>
              <a:rPr sz="1100" b="1" u="sng" spc="-10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Gill Sans MT"/>
                <a:cs typeface="Gill Sans MT"/>
              </a:rPr>
              <a:t> Review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0424" y="710230"/>
            <a:ext cx="3867150" cy="1190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" marR="5080" indent="-267970">
              <a:lnSpc>
                <a:spcPct val="115799"/>
              </a:lnSpc>
              <a:spcBef>
                <a:spcPts val="95"/>
              </a:spcBef>
              <a:buChar char="-"/>
              <a:tabLst>
                <a:tab pos="280035" algn="l"/>
                <a:tab pos="280670" algn="l"/>
              </a:tabLst>
            </a:pPr>
            <a:r>
              <a:rPr sz="1100" spc="-20" dirty="0">
                <a:solidFill>
                  <a:srgbClr val="31384D"/>
                </a:solidFill>
                <a:latin typeface="Trebuchet MS"/>
                <a:cs typeface="Trebuchet MS"/>
              </a:rPr>
              <a:t>All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1384D"/>
                </a:solidFill>
                <a:latin typeface="Trebuchet MS"/>
                <a:cs typeface="Trebuchet MS"/>
              </a:rPr>
              <a:t>submitted</a:t>
            </a:r>
            <a:r>
              <a:rPr sz="1100" spc="-4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31384D"/>
                </a:solidFill>
                <a:latin typeface="Trebuchet MS"/>
                <a:cs typeface="Trebuchet MS"/>
              </a:rPr>
              <a:t>receipts</a:t>
            </a:r>
            <a:r>
              <a:rPr sz="1100" spc="-4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will </a:t>
            </a:r>
            <a:r>
              <a:rPr sz="1100" dirty="0">
                <a:solidFill>
                  <a:srgbClr val="31384D"/>
                </a:solidFill>
                <a:latin typeface="Trebuchet MS"/>
                <a:cs typeface="Trebuchet MS"/>
              </a:rPr>
              <a:t>be</a:t>
            </a:r>
            <a:r>
              <a:rPr sz="1100" spc="-4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31384D"/>
                </a:solidFill>
                <a:latin typeface="Trebuchet MS"/>
                <a:cs typeface="Trebuchet MS"/>
              </a:rPr>
              <a:t>reviewed</a:t>
            </a:r>
            <a:r>
              <a:rPr sz="1100" spc="-4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31384D"/>
                </a:solidFill>
                <a:latin typeface="Trebuchet MS"/>
                <a:cs typeface="Trebuchet MS"/>
              </a:rPr>
              <a:t>to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84D"/>
                </a:solidFill>
                <a:latin typeface="Trebuchet MS"/>
                <a:cs typeface="Trebuchet MS"/>
              </a:rPr>
              <a:t>ensure</a:t>
            </a:r>
            <a:r>
              <a:rPr sz="1100" spc="-4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31384D"/>
                </a:solidFill>
                <a:latin typeface="Trebuchet MS"/>
                <a:cs typeface="Trebuchet MS"/>
              </a:rPr>
              <a:t>that</a:t>
            </a:r>
            <a:r>
              <a:rPr sz="1100" spc="-4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31384D"/>
                </a:solidFill>
                <a:latin typeface="Trebuchet MS"/>
                <a:cs typeface="Trebuchet MS"/>
              </a:rPr>
              <a:t>they </a:t>
            </a:r>
            <a:r>
              <a:rPr sz="1100" spc="-25" dirty="0">
                <a:solidFill>
                  <a:srgbClr val="31384D"/>
                </a:solidFill>
                <a:latin typeface="Trebuchet MS"/>
                <a:cs typeface="Trebuchet MS"/>
              </a:rPr>
              <a:t>are</a:t>
            </a:r>
            <a:r>
              <a:rPr sz="1100" spc="-35" dirty="0">
                <a:solidFill>
                  <a:srgbClr val="31384D"/>
                </a:solidFill>
                <a:latin typeface="Trebuchet MS"/>
                <a:cs typeface="Trebuchet MS"/>
              </a:rPr>
              <a:t> within</a:t>
            </a:r>
            <a:r>
              <a:rPr sz="1100" spc="-3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31384D"/>
                </a:solidFill>
                <a:latin typeface="Trebuchet MS"/>
                <a:cs typeface="Trebuchet MS"/>
              </a:rPr>
              <a:t>the</a:t>
            </a:r>
            <a:r>
              <a:rPr sz="1100" spc="-3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31384D"/>
                </a:solidFill>
                <a:latin typeface="Trebuchet MS"/>
                <a:cs typeface="Trebuchet MS"/>
              </a:rPr>
              <a:t>allowable</a:t>
            </a:r>
            <a:r>
              <a:rPr sz="1100" spc="-3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1384D"/>
                </a:solidFill>
                <a:latin typeface="Trebuchet MS"/>
                <a:cs typeface="Trebuchet MS"/>
              </a:rPr>
              <a:t>expenses.</a:t>
            </a:r>
            <a:endParaRPr sz="1100">
              <a:latin typeface="Trebuchet MS"/>
              <a:cs typeface="Trebuchet MS"/>
            </a:endParaRPr>
          </a:p>
          <a:p>
            <a:pPr marL="280035" marR="568325" indent="-267970">
              <a:lnSpc>
                <a:spcPct val="115799"/>
              </a:lnSpc>
              <a:buChar char="-"/>
              <a:tabLst>
                <a:tab pos="280035" algn="l"/>
                <a:tab pos="280670" algn="l"/>
              </a:tabLst>
            </a:pPr>
            <a:r>
              <a:rPr sz="1100" dirty="0">
                <a:solidFill>
                  <a:srgbClr val="31384D"/>
                </a:solidFill>
                <a:latin typeface="Trebuchet MS"/>
                <a:cs typeface="Trebuchet MS"/>
              </a:rPr>
              <a:t>Receipts</a:t>
            </a:r>
            <a:r>
              <a:rPr sz="1100" spc="-5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will </a:t>
            </a:r>
            <a:r>
              <a:rPr sz="1100" dirty="0">
                <a:solidFill>
                  <a:srgbClr val="31384D"/>
                </a:solidFill>
                <a:latin typeface="Trebuchet MS"/>
                <a:cs typeface="Trebuchet MS"/>
              </a:rPr>
              <a:t>be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84D"/>
                </a:solidFill>
                <a:latin typeface="Trebuchet MS"/>
                <a:cs typeface="Trebuchet MS"/>
              </a:rPr>
              <a:t>checked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31384D"/>
                </a:solidFill>
                <a:latin typeface="Trebuchet MS"/>
                <a:cs typeface="Trebuchet MS"/>
              </a:rPr>
              <a:t>for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31384D"/>
                </a:solidFill>
                <a:latin typeface="Trebuchet MS"/>
                <a:cs typeface="Trebuchet MS"/>
              </a:rPr>
              <a:t>validity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84D"/>
                </a:solidFill>
                <a:latin typeface="Trebuchet MS"/>
                <a:cs typeface="Trebuchet MS"/>
              </a:rPr>
              <a:t>and</a:t>
            </a:r>
            <a:r>
              <a:rPr sz="1100" spc="-5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1384D"/>
                </a:solidFill>
                <a:latin typeface="Trebuchet MS"/>
                <a:cs typeface="Trebuchet MS"/>
              </a:rPr>
              <a:t>proof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31384D"/>
                </a:solidFill>
                <a:latin typeface="Trebuchet MS"/>
                <a:cs typeface="Trebuchet MS"/>
              </a:rPr>
              <a:t>of </a:t>
            </a:r>
            <a:r>
              <a:rPr sz="1100" spc="-10" dirty="0">
                <a:solidFill>
                  <a:srgbClr val="31384D"/>
                </a:solidFill>
                <a:latin typeface="Trebuchet MS"/>
                <a:cs typeface="Trebuchet MS"/>
              </a:rPr>
              <a:t>payment.</a:t>
            </a:r>
            <a:endParaRPr sz="1100">
              <a:latin typeface="Trebuchet MS"/>
              <a:cs typeface="Trebuchet MS"/>
            </a:endParaRPr>
          </a:p>
          <a:p>
            <a:pPr marL="280035" marR="260350" indent="-267970">
              <a:lnSpc>
                <a:spcPct val="115799"/>
              </a:lnSpc>
              <a:buChar char="-"/>
              <a:tabLst>
                <a:tab pos="280035" algn="l"/>
                <a:tab pos="280670" algn="l"/>
              </a:tabLst>
            </a:pPr>
            <a:r>
              <a:rPr sz="1100" spc="-20" dirty="0">
                <a:solidFill>
                  <a:srgbClr val="31384D"/>
                </a:solidFill>
                <a:latin typeface="Trebuchet MS"/>
                <a:cs typeface="Trebuchet MS"/>
              </a:rPr>
              <a:t>If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31384D"/>
                </a:solidFill>
                <a:latin typeface="Trebuchet MS"/>
                <a:cs typeface="Trebuchet MS"/>
              </a:rPr>
              <a:t>for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84D"/>
                </a:solidFill>
                <a:latin typeface="Trebuchet MS"/>
                <a:cs typeface="Trebuchet MS"/>
              </a:rPr>
              <a:t>any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31384D"/>
                </a:solidFill>
                <a:latin typeface="Trebuchet MS"/>
                <a:cs typeface="Trebuchet MS"/>
              </a:rPr>
              <a:t>reason,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31384D"/>
                </a:solidFill>
                <a:latin typeface="Trebuchet MS"/>
                <a:cs typeface="Trebuchet MS"/>
              </a:rPr>
              <a:t>the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31384D"/>
                </a:solidFill>
                <a:latin typeface="Trebuchet MS"/>
                <a:cs typeface="Trebuchet MS"/>
              </a:rPr>
              <a:t>receipts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31384D"/>
                </a:solidFill>
                <a:latin typeface="Trebuchet MS"/>
                <a:cs typeface="Trebuchet MS"/>
              </a:rPr>
              <a:t>are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1384D"/>
                </a:solidFill>
                <a:latin typeface="Trebuchet MS"/>
                <a:cs typeface="Trebuchet MS"/>
              </a:rPr>
              <a:t>not</a:t>
            </a:r>
            <a:r>
              <a:rPr sz="1100" spc="-4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31384D"/>
                </a:solidFill>
                <a:latin typeface="Trebuchet MS"/>
                <a:cs typeface="Trebuchet MS"/>
              </a:rPr>
              <a:t>valid,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84D"/>
                </a:solidFill>
                <a:latin typeface="Trebuchet MS"/>
                <a:cs typeface="Trebuchet MS"/>
              </a:rPr>
              <a:t>you</a:t>
            </a:r>
            <a:r>
              <a:rPr sz="1100" spc="-45" dirty="0">
                <a:solidFill>
                  <a:srgbClr val="31384D"/>
                </a:solidFill>
                <a:latin typeface="Trebuchet MS"/>
                <a:cs typeface="Trebuchet MS"/>
              </a:rPr>
              <a:t> will </a:t>
            </a:r>
            <a:r>
              <a:rPr sz="1100" spc="-25" dirty="0">
                <a:solidFill>
                  <a:srgbClr val="31384D"/>
                </a:solidFill>
                <a:latin typeface="Trebuchet MS"/>
                <a:cs typeface="Trebuchet MS"/>
              </a:rPr>
              <a:t>be </a:t>
            </a:r>
            <a:r>
              <a:rPr sz="1100" spc="-10" dirty="0">
                <a:solidFill>
                  <a:srgbClr val="31384D"/>
                </a:solidFill>
                <a:latin typeface="Trebuchet MS"/>
                <a:cs typeface="Trebuchet MS"/>
              </a:rPr>
              <a:t>contacted</a:t>
            </a:r>
            <a:r>
              <a:rPr sz="1100" spc="-5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1384D"/>
                </a:solidFill>
                <a:latin typeface="Trebuchet MS"/>
                <a:cs typeface="Trebuchet MS"/>
              </a:rPr>
              <a:t>by</a:t>
            </a:r>
            <a:r>
              <a:rPr sz="1100" spc="-5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31384D"/>
                </a:solidFill>
                <a:latin typeface="Trebuchet MS"/>
                <a:cs typeface="Trebuchet MS"/>
              </a:rPr>
              <a:t>the</a:t>
            </a:r>
            <a:r>
              <a:rPr sz="1100" spc="-5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50" dirty="0">
                <a:solidFill>
                  <a:srgbClr val="31384D"/>
                </a:solidFill>
                <a:latin typeface="Trebuchet MS"/>
                <a:cs typeface="Trebuchet MS"/>
              </a:rPr>
              <a:t>OSR</a:t>
            </a:r>
            <a:r>
              <a:rPr sz="1100" spc="-5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31384D"/>
                </a:solidFill>
                <a:latin typeface="Trebuchet MS"/>
                <a:cs typeface="Trebuchet MS"/>
              </a:rPr>
              <a:t>to</a:t>
            </a:r>
            <a:r>
              <a:rPr sz="1100" spc="-5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1384D"/>
                </a:solidFill>
                <a:latin typeface="Trebuchet MS"/>
                <a:cs typeface="Trebuchet MS"/>
              </a:rPr>
              <a:t>resubmit</a:t>
            </a:r>
            <a:r>
              <a:rPr sz="1100" spc="-50" dirty="0">
                <a:solidFill>
                  <a:srgbClr val="31384D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1384D"/>
                </a:solidFill>
                <a:latin typeface="Trebuchet MS"/>
                <a:cs typeface="Trebuchet MS"/>
              </a:rPr>
              <a:t>them.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pc="-25" dirty="0"/>
              <a:t>Step</a:t>
            </a:r>
            <a:r>
              <a:rPr spc="-5" dirty="0"/>
              <a:t> </a:t>
            </a:r>
            <a:r>
              <a:rPr dirty="0"/>
              <a:t>2:</a:t>
            </a:r>
            <a:r>
              <a:rPr spc="-5" dirty="0"/>
              <a:t> </a:t>
            </a:r>
            <a:r>
              <a:rPr spc="-55" dirty="0"/>
              <a:t>Concur</a:t>
            </a:r>
            <a:r>
              <a:rPr spc="-40" dirty="0"/>
              <a:t> </a:t>
            </a:r>
            <a:r>
              <a:rPr spc="-60" dirty="0"/>
              <a:t>Travel</a:t>
            </a:r>
            <a:r>
              <a:rPr spc="-5" dirty="0"/>
              <a:t> </a:t>
            </a:r>
            <a:r>
              <a:rPr spc="-20" dirty="0"/>
              <a:t>Expense</a:t>
            </a:r>
            <a:r>
              <a:rPr dirty="0"/>
              <a:t> </a:t>
            </a:r>
            <a:r>
              <a:rPr spc="-10" dirty="0"/>
              <a:t>Processing</a:t>
            </a:r>
          </a:p>
          <a:p>
            <a:pPr marL="469265" marR="106680" indent="-267335">
              <a:lnSpc>
                <a:spcPct val="115799"/>
              </a:lnSpc>
              <a:spcBef>
                <a:spcPts val="465"/>
              </a:spcBef>
              <a:buChar char="-"/>
              <a:tabLst>
                <a:tab pos="469265" algn="l"/>
                <a:tab pos="469900" algn="l"/>
              </a:tabLst>
            </a:pPr>
            <a:r>
              <a:rPr b="0" u="none" dirty="0">
                <a:latin typeface="Trebuchet MS"/>
                <a:cs typeface="Trebuchet MS"/>
              </a:rPr>
              <a:t>Once</a:t>
            </a:r>
            <a:r>
              <a:rPr b="0" u="none" spc="-20" dirty="0">
                <a:latin typeface="Trebuchet MS"/>
                <a:cs typeface="Trebuchet MS"/>
              </a:rPr>
              <a:t> </a:t>
            </a:r>
            <a:r>
              <a:rPr b="0" u="none" spc="-45" dirty="0">
                <a:latin typeface="Trebuchet MS"/>
                <a:cs typeface="Trebuchet MS"/>
              </a:rPr>
              <a:t>all</a:t>
            </a:r>
            <a:r>
              <a:rPr b="0" u="none" spc="-2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documents</a:t>
            </a:r>
            <a:r>
              <a:rPr b="0" u="none" spc="-20" dirty="0">
                <a:latin typeface="Trebuchet MS"/>
                <a:cs typeface="Trebuchet MS"/>
              </a:rPr>
              <a:t> </a:t>
            </a:r>
            <a:r>
              <a:rPr b="0" u="none" spc="-25" dirty="0">
                <a:latin typeface="Trebuchet MS"/>
                <a:cs typeface="Trebuchet MS"/>
              </a:rPr>
              <a:t>are</a:t>
            </a:r>
            <a:r>
              <a:rPr b="0" u="none" spc="-20" dirty="0">
                <a:latin typeface="Trebuchet MS"/>
                <a:cs typeface="Trebuchet MS"/>
              </a:rPr>
              <a:t> </a:t>
            </a:r>
            <a:r>
              <a:rPr b="0" u="none" spc="-30" dirty="0">
                <a:latin typeface="Trebuchet MS"/>
                <a:cs typeface="Trebuchet MS"/>
              </a:rPr>
              <a:t>reviewed</a:t>
            </a:r>
            <a:r>
              <a:rPr b="0" u="none" spc="-1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and</a:t>
            </a:r>
            <a:r>
              <a:rPr b="0" u="none" spc="-20" dirty="0">
                <a:latin typeface="Trebuchet MS"/>
                <a:cs typeface="Trebuchet MS"/>
              </a:rPr>
              <a:t> </a:t>
            </a:r>
            <a:r>
              <a:rPr b="0" u="none" spc="-30" dirty="0">
                <a:latin typeface="Trebuchet MS"/>
                <a:cs typeface="Trebuchet MS"/>
              </a:rPr>
              <a:t>approved,</a:t>
            </a:r>
            <a:r>
              <a:rPr b="0" u="none" spc="-2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</a:t>
            </a:r>
            <a:r>
              <a:rPr b="0" u="none" spc="-4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Travel </a:t>
            </a:r>
            <a:r>
              <a:rPr b="0" u="none" dirty="0">
                <a:latin typeface="Trebuchet MS"/>
                <a:cs typeface="Trebuchet MS"/>
              </a:rPr>
              <a:t>Expense</a:t>
            </a:r>
            <a:r>
              <a:rPr b="0" u="none" spc="-30" dirty="0">
                <a:latin typeface="Trebuchet MS"/>
                <a:cs typeface="Trebuchet MS"/>
              </a:rPr>
              <a:t> </a:t>
            </a:r>
            <a:r>
              <a:rPr b="0" u="none" spc="-45" dirty="0">
                <a:latin typeface="Trebuchet MS"/>
                <a:cs typeface="Trebuchet MS"/>
              </a:rPr>
              <a:t>will</a:t>
            </a:r>
            <a:r>
              <a:rPr b="0" u="none" spc="-2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be</a:t>
            </a:r>
            <a:r>
              <a:rPr b="0" u="none" spc="-25" dirty="0">
                <a:latin typeface="Trebuchet MS"/>
                <a:cs typeface="Trebuchet MS"/>
              </a:rPr>
              <a:t> </a:t>
            </a:r>
            <a:r>
              <a:rPr b="0" u="none" spc="-35" dirty="0">
                <a:latin typeface="Trebuchet MS"/>
                <a:cs typeface="Trebuchet MS"/>
              </a:rPr>
              <a:t>entered</a:t>
            </a:r>
            <a:r>
              <a:rPr b="0" u="none" spc="-25" dirty="0">
                <a:latin typeface="Trebuchet MS"/>
                <a:cs typeface="Trebuchet MS"/>
              </a:rPr>
              <a:t> </a:t>
            </a:r>
            <a:r>
              <a:rPr b="0" u="none" spc="-30" dirty="0">
                <a:latin typeface="Trebuchet MS"/>
                <a:cs typeface="Trebuchet MS"/>
              </a:rPr>
              <a:t>into</a:t>
            </a:r>
            <a:r>
              <a:rPr b="0" u="none" spc="-2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Concur</a:t>
            </a:r>
            <a:r>
              <a:rPr b="0" u="none" spc="-2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on</a:t>
            </a:r>
            <a:r>
              <a:rPr b="0" u="none" spc="-30" dirty="0">
                <a:latin typeface="Trebuchet MS"/>
                <a:cs typeface="Trebuchet MS"/>
              </a:rPr>
              <a:t> </a:t>
            </a:r>
            <a:r>
              <a:rPr b="0" u="none" spc="-40" dirty="0">
                <a:latin typeface="Trebuchet MS"/>
                <a:cs typeface="Trebuchet MS"/>
              </a:rPr>
              <a:t>the</a:t>
            </a:r>
            <a:r>
              <a:rPr b="0" u="none" spc="-2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student’s behalf.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1384D"/>
              </a:buClr>
              <a:buFont typeface="Trebuchet MS"/>
              <a:buChar char="-"/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pc="-25" dirty="0"/>
              <a:t>Step </a:t>
            </a:r>
            <a:r>
              <a:rPr dirty="0"/>
              <a:t>3:</a:t>
            </a:r>
            <a:r>
              <a:rPr spc="-55" dirty="0"/>
              <a:t> </a:t>
            </a:r>
            <a:r>
              <a:rPr spc="-60" dirty="0"/>
              <a:t>Travel</a:t>
            </a:r>
            <a:r>
              <a:rPr spc="-20" dirty="0"/>
              <a:t> </a:t>
            </a:r>
            <a:r>
              <a:rPr dirty="0"/>
              <a:t>Expenses</a:t>
            </a:r>
            <a:r>
              <a:rPr spc="-25" dirty="0"/>
              <a:t> Review </a:t>
            </a:r>
            <a:r>
              <a:rPr spc="-105" dirty="0"/>
              <a:t>&amp;</a:t>
            </a:r>
            <a:r>
              <a:rPr spc="-20" dirty="0"/>
              <a:t> </a:t>
            </a:r>
            <a:r>
              <a:rPr spc="-40" dirty="0"/>
              <a:t>Payment</a:t>
            </a:r>
            <a:r>
              <a:rPr spc="-25" dirty="0"/>
              <a:t> </a:t>
            </a:r>
            <a:r>
              <a:rPr spc="-10" dirty="0"/>
              <a:t>Release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/>
          </a:p>
          <a:p>
            <a:pPr marL="469265" marR="5080" indent="-267335">
              <a:lnSpc>
                <a:spcPct val="115799"/>
              </a:lnSpc>
              <a:buChar char="-"/>
              <a:tabLst>
                <a:tab pos="469265" algn="l"/>
                <a:tab pos="469900" algn="l"/>
              </a:tabLst>
            </a:pPr>
            <a:r>
              <a:rPr b="0" u="none" spc="-10" dirty="0">
                <a:latin typeface="Trebuchet MS"/>
                <a:cs typeface="Trebuchet MS"/>
              </a:rPr>
              <a:t>The</a:t>
            </a:r>
            <a:r>
              <a:rPr b="0" u="none" spc="-75" dirty="0">
                <a:latin typeface="Trebuchet MS"/>
                <a:cs typeface="Trebuchet MS"/>
              </a:rPr>
              <a:t> </a:t>
            </a:r>
            <a:r>
              <a:rPr b="0" u="none" spc="-35" dirty="0">
                <a:latin typeface="Trebuchet MS"/>
                <a:cs typeface="Trebuchet MS"/>
              </a:rPr>
              <a:t>Travel</a:t>
            </a:r>
            <a:r>
              <a:rPr b="0" u="none" spc="-40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Oﬃce</a:t>
            </a:r>
            <a:r>
              <a:rPr b="0" u="none" spc="-45" dirty="0">
                <a:latin typeface="Trebuchet MS"/>
                <a:cs typeface="Trebuchet MS"/>
              </a:rPr>
              <a:t> will </a:t>
            </a:r>
            <a:r>
              <a:rPr b="0" u="none" dirty="0">
                <a:latin typeface="Trebuchet MS"/>
                <a:cs typeface="Trebuchet MS"/>
              </a:rPr>
              <a:t>be</a:t>
            </a:r>
            <a:r>
              <a:rPr b="0" u="none" spc="-45" dirty="0">
                <a:latin typeface="Trebuchet MS"/>
                <a:cs typeface="Trebuchet MS"/>
              </a:rPr>
              <a:t> </a:t>
            </a:r>
            <a:r>
              <a:rPr b="0" u="none" spc="-25" dirty="0">
                <a:latin typeface="Trebuchet MS"/>
                <a:cs typeface="Trebuchet MS"/>
              </a:rPr>
              <a:t>notiﬁed</a:t>
            </a:r>
            <a:r>
              <a:rPr b="0" u="none" spc="-4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of</a:t>
            </a:r>
            <a:r>
              <a:rPr b="0" u="none" spc="-45" dirty="0">
                <a:latin typeface="Trebuchet MS"/>
                <a:cs typeface="Trebuchet MS"/>
              </a:rPr>
              <a:t> </a:t>
            </a:r>
            <a:r>
              <a:rPr b="0" u="none" spc="-40" dirty="0">
                <a:latin typeface="Trebuchet MS"/>
                <a:cs typeface="Trebuchet MS"/>
              </a:rPr>
              <a:t>the</a:t>
            </a:r>
            <a:r>
              <a:rPr b="0" u="none" spc="-4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submitted</a:t>
            </a:r>
            <a:r>
              <a:rPr b="0" u="none" spc="-40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expense </a:t>
            </a:r>
            <a:r>
              <a:rPr b="0" u="none" dirty="0">
                <a:latin typeface="Trebuchet MS"/>
                <a:cs typeface="Trebuchet MS"/>
              </a:rPr>
              <a:t>and</a:t>
            </a:r>
            <a:r>
              <a:rPr b="0" u="none" spc="-50" dirty="0">
                <a:latin typeface="Trebuchet MS"/>
                <a:cs typeface="Trebuchet MS"/>
              </a:rPr>
              <a:t> </a:t>
            </a:r>
            <a:r>
              <a:rPr b="0" u="none" spc="-35" dirty="0">
                <a:latin typeface="Trebuchet MS"/>
                <a:cs typeface="Trebuchet MS"/>
              </a:rPr>
              <a:t>they</a:t>
            </a:r>
            <a:r>
              <a:rPr b="0" u="none" spc="-45" dirty="0">
                <a:latin typeface="Trebuchet MS"/>
                <a:cs typeface="Trebuchet MS"/>
              </a:rPr>
              <a:t> will </a:t>
            </a:r>
            <a:r>
              <a:rPr b="0" u="none" dirty="0">
                <a:latin typeface="Trebuchet MS"/>
                <a:cs typeface="Trebuchet MS"/>
              </a:rPr>
              <a:t>begin</a:t>
            </a:r>
            <a:r>
              <a:rPr b="0" u="none" spc="-50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reviewing.</a:t>
            </a:r>
          </a:p>
          <a:p>
            <a:pPr marL="469265" indent="-267335">
              <a:lnSpc>
                <a:spcPct val="100000"/>
              </a:lnSpc>
              <a:spcBef>
                <a:spcPts val="210"/>
              </a:spcBef>
              <a:buChar char="-"/>
              <a:tabLst>
                <a:tab pos="469265" algn="l"/>
                <a:tab pos="469900" algn="l"/>
              </a:tabLst>
            </a:pPr>
            <a:r>
              <a:rPr b="0" u="none" dirty="0">
                <a:latin typeface="Trebuchet MS"/>
                <a:cs typeface="Trebuchet MS"/>
              </a:rPr>
              <a:t>The</a:t>
            </a:r>
            <a:r>
              <a:rPr b="0" u="none" spc="-50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reimbursement</a:t>
            </a:r>
            <a:r>
              <a:rPr b="0" u="none" spc="-5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check</a:t>
            </a:r>
            <a:r>
              <a:rPr b="0" u="none" spc="-50" dirty="0">
                <a:latin typeface="Trebuchet MS"/>
                <a:cs typeface="Trebuchet MS"/>
              </a:rPr>
              <a:t> </a:t>
            </a:r>
            <a:r>
              <a:rPr b="0" u="none" spc="-45" dirty="0">
                <a:latin typeface="Trebuchet MS"/>
                <a:cs typeface="Trebuchet MS"/>
              </a:rPr>
              <a:t>will</a:t>
            </a:r>
            <a:r>
              <a:rPr b="0" u="none" spc="-5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be</a:t>
            </a:r>
            <a:r>
              <a:rPr b="0" u="none" spc="-50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mailed</a:t>
            </a:r>
            <a:r>
              <a:rPr b="0" u="none" spc="-5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once</a:t>
            </a:r>
            <a:r>
              <a:rPr b="0" u="none" spc="-4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completed.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rebuchet MS"/>
              <a:cs typeface="Trebuchet MS"/>
            </a:endParaRPr>
          </a:p>
          <a:p>
            <a:pPr marL="12700" marR="115570">
              <a:lnSpc>
                <a:spcPct val="115799"/>
              </a:lnSpc>
              <a:spcBef>
                <a:spcPts val="5"/>
              </a:spcBef>
            </a:pPr>
            <a:r>
              <a:rPr dirty="0"/>
              <a:t>Please</a:t>
            </a:r>
            <a:r>
              <a:rPr spc="25" dirty="0"/>
              <a:t> </a:t>
            </a:r>
            <a:r>
              <a:rPr spc="-30" dirty="0"/>
              <a:t>note:</a:t>
            </a:r>
            <a:r>
              <a:rPr u="none" spc="30" dirty="0"/>
              <a:t> </a:t>
            </a:r>
            <a:r>
              <a:rPr b="0" u="none" dirty="0">
                <a:latin typeface="Trebuchet MS"/>
                <a:cs typeface="Trebuchet MS"/>
              </a:rPr>
              <a:t>Processing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times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spc="-25" dirty="0">
                <a:latin typeface="Trebuchet MS"/>
                <a:cs typeface="Trebuchet MS"/>
              </a:rPr>
              <a:t>are</a:t>
            </a:r>
            <a:r>
              <a:rPr b="0" u="none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longer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spc="-20" dirty="0">
                <a:latin typeface="Trebuchet MS"/>
                <a:cs typeface="Trebuchet MS"/>
              </a:rPr>
              <a:t>than</a:t>
            </a:r>
            <a:r>
              <a:rPr b="0" u="none" dirty="0">
                <a:latin typeface="Trebuchet MS"/>
                <a:cs typeface="Trebuchet MS"/>
              </a:rPr>
              <a:t> usual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during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spc="-20" dirty="0">
                <a:latin typeface="Trebuchet MS"/>
                <a:cs typeface="Trebuchet MS"/>
              </a:rPr>
              <a:t>this </a:t>
            </a:r>
            <a:r>
              <a:rPr b="0" u="none" spc="-50" dirty="0">
                <a:latin typeface="Trebuchet MS"/>
                <a:cs typeface="Trebuchet MS"/>
              </a:rPr>
              <a:t>time.</a:t>
            </a:r>
            <a:r>
              <a:rPr b="0" u="none" spc="-3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Please</a:t>
            </a:r>
            <a:r>
              <a:rPr b="0" u="none" spc="-30" dirty="0">
                <a:latin typeface="Trebuchet MS"/>
                <a:cs typeface="Trebuchet MS"/>
              </a:rPr>
              <a:t> </a:t>
            </a:r>
            <a:r>
              <a:rPr b="0" u="none" spc="-20" dirty="0">
                <a:latin typeface="Trebuchet MS"/>
                <a:cs typeface="Trebuchet MS"/>
              </a:rPr>
              <a:t>allow</a:t>
            </a:r>
            <a:r>
              <a:rPr b="0" u="none" spc="-35" dirty="0">
                <a:latin typeface="Trebuchet MS"/>
                <a:cs typeface="Trebuchet MS"/>
              </a:rPr>
              <a:t> at</a:t>
            </a:r>
            <a:r>
              <a:rPr b="0" u="none" spc="-3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least</a:t>
            </a:r>
            <a:r>
              <a:rPr b="0" u="none" spc="-30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6-</a:t>
            </a:r>
            <a:r>
              <a:rPr b="0" u="none" dirty="0">
                <a:latin typeface="Trebuchet MS"/>
                <a:cs typeface="Trebuchet MS"/>
              </a:rPr>
              <a:t>8</a:t>
            </a:r>
            <a:r>
              <a:rPr b="0" u="none" spc="-3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weeks</a:t>
            </a:r>
            <a:r>
              <a:rPr b="0" u="none" spc="-30" dirty="0">
                <a:latin typeface="Trebuchet MS"/>
                <a:cs typeface="Trebuchet MS"/>
              </a:rPr>
              <a:t> to</a:t>
            </a:r>
            <a:r>
              <a:rPr b="0" u="none" spc="-35" dirty="0">
                <a:latin typeface="Trebuchet MS"/>
                <a:cs typeface="Trebuchet MS"/>
              </a:rPr>
              <a:t> </a:t>
            </a:r>
            <a:r>
              <a:rPr b="0" u="none" spc="-30" dirty="0">
                <a:latin typeface="Trebuchet MS"/>
                <a:cs typeface="Trebuchet MS"/>
              </a:rPr>
              <a:t>receive </a:t>
            </a:r>
            <a:r>
              <a:rPr b="0" u="none" spc="-20" dirty="0">
                <a:latin typeface="Trebuchet MS"/>
                <a:cs typeface="Trebuchet MS"/>
              </a:rPr>
              <a:t>your </a:t>
            </a:r>
            <a:r>
              <a:rPr b="0" u="none" spc="-10" dirty="0">
                <a:latin typeface="Trebuchet MS"/>
                <a:cs typeface="Trebuchet MS"/>
              </a:rPr>
              <a:t>reimbursement</a:t>
            </a:r>
            <a:r>
              <a:rPr b="0" u="none" spc="-4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once</a:t>
            </a:r>
            <a:r>
              <a:rPr b="0" u="none" spc="-35" dirty="0">
                <a:latin typeface="Trebuchet MS"/>
                <a:cs typeface="Trebuchet MS"/>
              </a:rPr>
              <a:t> </a:t>
            </a:r>
            <a:r>
              <a:rPr b="0" u="none" spc="-40" dirty="0">
                <a:latin typeface="Trebuchet MS"/>
                <a:cs typeface="Trebuchet MS"/>
              </a:rPr>
              <a:t>you’ve</a:t>
            </a:r>
            <a:r>
              <a:rPr b="0" u="none" spc="-3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been</a:t>
            </a:r>
            <a:r>
              <a:rPr b="0" u="none" spc="-40" dirty="0">
                <a:latin typeface="Trebuchet MS"/>
                <a:cs typeface="Trebuchet MS"/>
              </a:rPr>
              <a:t> </a:t>
            </a:r>
            <a:r>
              <a:rPr b="0" u="none" spc="-25" dirty="0">
                <a:latin typeface="Trebuchet MS"/>
                <a:cs typeface="Trebuchet MS"/>
              </a:rPr>
              <a:t>notiﬁed</a:t>
            </a:r>
            <a:r>
              <a:rPr b="0" u="none" spc="-35" dirty="0">
                <a:latin typeface="Trebuchet MS"/>
                <a:cs typeface="Trebuchet MS"/>
              </a:rPr>
              <a:t> that </a:t>
            </a:r>
            <a:r>
              <a:rPr b="0" u="none" spc="-40" dirty="0">
                <a:latin typeface="Trebuchet MS"/>
                <a:cs typeface="Trebuchet MS"/>
              </a:rPr>
              <a:t>the </a:t>
            </a:r>
            <a:r>
              <a:rPr b="0" u="none" dirty="0">
                <a:latin typeface="Trebuchet MS"/>
                <a:cs typeface="Trebuchet MS"/>
              </a:rPr>
              <a:t>expense</a:t>
            </a:r>
            <a:r>
              <a:rPr b="0" u="none" spc="-35" dirty="0">
                <a:latin typeface="Trebuchet MS"/>
                <a:cs typeface="Trebuchet MS"/>
              </a:rPr>
              <a:t> </a:t>
            </a:r>
            <a:r>
              <a:rPr b="0" u="none" spc="-25" dirty="0">
                <a:latin typeface="Trebuchet MS"/>
                <a:cs typeface="Trebuchet MS"/>
              </a:rPr>
              <a:t>has </a:t>
            </a:r>
            <a:r>
              <a:rPr b="0" u="none" spc="-10" dirty="0">
                <a:latin typeface="Trebuchet MS"/>
                <a:cs typeface="Trebuchet MS"/>
              </a:rPr>
              <a:t>been</a:t>
            </a:r>
            <a:r>
              <a:rPr b="0" u="none" spc="-60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submitted.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300" y="1853150"/>
            <a:ext cx="2752473" cy="963374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9F2B59-FFB2-1A1C-3EAE-755FA8C863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12336" y="409575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07"/>
    </mc:Choice>
    <mc:Fallback>
      <p:transition spd="slow" advTm="33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550" y="385227"/>
            <a:ext cx="3539490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300" b="1" dirty="0">
                <a:latin typeface="Book Antiqua"/>
                <a:cs typeface="Book Antiqua"/>
              </a:rPr>
              <a:t>If</a:t>
            </a:r>
            <a:r>
              <a:rPr sz="1300" b="1" spc="-10" dirty="0">
                <a:latin typeface="Book Antiqua"/>
                <a:cs typeface="Book Antiqua"/>
              </a:rPr>
              <a:t> </a:t>
            </a:r>
            <a:r>
              <a:rPr sz="1300" b="1" spc="65" dirty="0">
                <a:latin typeface="Book Antiqua"/>
                <a:cs typeface="Book Antiqua"/>
              </a:rPr>
              <a:t>this</a:t>
            </a:r>
            <a:r>
              <a:rPr sz="1300" b="1" spc="-10" dirty="0">
                <a:latin typeface="Book Antiqua"/>
                <a:cs typeface="Book Antiqua"/>
              </a:rPr>
              <a:t> </a:t>
            </a:r>
            <a:r>
              <a:rPr sz="1300" b="1" spc="55" dirty="0">
                <a:latin typeface="Book Antiqua"/>
                <a:cs typeface="Book Antiqua"/>
              </a:rPr>
              <a:t>is</a:t>
            </a:r>
            <a:r>
              <a:rPr sz="1300" b="1" spc="-10" dirty="0">
                <a:latin typeface="Book Antiqua"/>
                <a:cs typeface="Book Antiqua"/>
              </a:rPr>
              <a:t> </a:t>
            </a:r>
            <a:r>
              <a:rPr sz="1300" b="1" spc="60" dirty="0">
                <a:latin typeface="Book Antiqua"/>
                <a:cs typeface="Book Antiqua"/>
              </a:rPr>
              <a:t>your</a:t>
            </a:r>
            <a:r>
              <a:rPr sz="1300" b="1" spc="-10" dirty="0">
                <a:latin typeface="Book Antiqua"/>
                <a:cs typeface="Book Antiqua"/>
              </a:rPr>
              <a:t> </a:t>
            </a:r>
            <a:r>
              <a:rPr sz="1300" b="1" spc="120" dirty="0">
                <a:latin typeface="Book Antiqua"/>
                <a:cs typeface="Book Antiqua"/>
              </a:rPr>
              <a:t>ﬁrst</a:t>
            </a:r>
            <a:r>
              <a:rPr sz="1300" b="1" spc="-10" dirty="0">
                <a:latin typeface="Book Antiqua"/>
                <a:cs typeface="Book Antiqua"/>
              </a:rPr>
              <a:t> </a:t>
            </a:r>
            <a:r>
              <a:rPr sz="1300" b="1" spc="80" dirty="0">
                <a:latin typeface="Book Antiqua"/>
                <a:cs typeface="Book Antiqua"/>
              </a:rPr>
              <a:t>time</a:t>
            </a:r>
            <a:r>
              <a:rPr sz="1300" b="1" spc="-10" dirty="0">
                <a:latin typeface="Book Antiqua"/>
                <a:cs typeface="Book Antiqua"/>
              </a:rPr>
              <a:t> </a:t>
            </a:r>
            <a:r>
              <a:rPr sz="1300" b="1" spc="65" dirty="0">
                <a:latin typeface="Book Antiqua"/>
                <a:cs typeface="Book Antiqua"/>
              </a:rPr>
              <a:t>submitting</a:t>
            </a:r>
            <a:r>
              <a:rPr sz="1300" b="1" spc="-10" dirty="0">
                <a:latin typeface="Book Antiqua"/>
                <a:cs typeface="Book Antiqua"/>
              </a:rPr>
              <a:t> </a:t>
            </a:r>
            <a:r>
              <a:rPr sz="1300" b="1" spc="80" dirty="0">
                <a:latin typeface="Book Antiqua"/>
                <a:cs typeface="Book Antiqua"/>
              </a:rPr>
              <a:t>a</a:t>
            </a:r>
            <a:r>
              <a:rPr sz="1300" b="1" spc="-10" dirty="0">
                <a:latin typeface="Book Antiqua"/>
                <a:cs typeface="Book Antiqua"/>
              </a:rPr>
              <a:t> </a:t>
            </a:r>
            <a:r>
              <a:rPr sz="1300" b="1" spc="80" dirty="0">
                <a:latin typeface="Book Antiqua"/>
                <a:cs typeface="Book Antiqua"/>
              </a:rPr>
              <a:t>grant </a:t>
            </a:r>
            <a:r>
              <a:rPr sz="1300" b="1" spc="65" dirty="0">
                <a:latin typeface="Book Antiqua"/>
                <a:cs typeface="Book Antiqua"/>
              </a:rPr>
              <a:t>proposal,</a:t>
            </a:r>
            <a:r>
              <a:rPr sz="1300" b="1" spc="15" dirty="0">
                <a:latin typeface="Book Antiqua"/>
                <a:cs typeface="Book Antiqua"/>
              </a:rPr>
              <a:t> </a:t>
            </a:r>
            <a:r>
              <a:rPr sz="1300" b="1" dirty="0">
                <a:latin typeface="Book Antiqua"/>
                <a:cs typeface="Book Antiqua"/>
              </a:rPr>
              <a:t>you</a:t>
            </a:r>
            <a:r>
              <a:rPr sz="1300" b="1" spc="20" dirty="0">
                <a:latin typeface="Book Antiqua"/>
                <a:cs typeface="Book Antiqua"/>
              </a:rPr>
              <a:t> </a:t>
            </a:r>
            <a:r>
              <a:rPr sz="1300" b="1" spc="80" dirty="0">
                <a:latin typeface="Book Antiqua"/>
                <a:cs typeface="Book Antiqua"/>
              </a:rPr>
              <a:t>are</a:t>
            </a:r>
            <a:r>
              <a:rPr sz="1300" b="1" spc="15" dirty="0">
                <a:latin typeface="Book Antiqua"/>
                <a:cs typeface="Book Antiqua"/>
              </a:rPr>
              <a:t> </a:t>
            </a:r>
            <a:r>
              <a:rPr sz="1300" b="1" spc="65" dirty="0">
                <a:latin typeface="Book Antiqua"/>
                <a:cs typeface="Book Antiqua"/>
              </a:rPr>
              <a:t>encouraged</a:t>
            </a:r>
            <a:r>
              <a:rPr sz="1300" b="1" spc="20" dirty="0">
                <a:latin typeface="Book Antiqua"/>
                <a:cs typeface="Book Antiqua"/>
              </a:rPr>
              <a:t> </a:t>
            </a:r>
            <a:r>
              <a:rPr sz="1300" b="1" spc="90" dirty="0">
                <a:latin typeface="Book Antiqua"/>
                <a:cs typeface="Book Antiqua"/>
              </a:rPr>
              <a:t>to</a:t>
            </a:r>
            <a:r>
              <a:rPr sz="1300" b="1" spc="15" dirty="0">
                <a:latin typeface="Book Antiqua"/>
                <a:cs typeface="Book Antiqua"/>
              </a:rPr>
              <a:t> </a:t>
            </a:r>
            <a:r>
              <a:rPr sz="1300" b="1" spc="90" dirty="0">
                <a:latin typeface="Book Antiqua"/>
                <a:cs typeface="Book Antiqua"/>
              </a:rPr>
              <a:t>meet</a:t>
            </a:r>
            <a:r>
              <a:rPr sz="1300" b="1" spc="20" dirty="0">
                <a:latin typeface="Book Antiqua"/>
                <a:cs typeface="Book Antiqua"/>
              </a:rPr>
              <a:t> </a:t>
            </a:r>
            <a:r>
              <a:rPr sz="1300" b="1" spc="-20" dirty="0">
                <a:latin typeface="Book Antiqua"/>
                <a:cs typeface="Book Antiqua"/>
              </a:rPr>
              <a:t>with </a:t>
            </a:r>
            <a:r>
              <a:rPr sz="1300" b="1" spc="80" dirty="0">
                <a:latin typeface="Book Antiqua"/>
                <a:cs typeface="Book Antiqua"/>
              </a:rPr>
              <a:t>a </a:t>
            </a:r>
            <a:r>
              <a:rPr sz="1300" b="1" u="heavy" dirty="0"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C</a:t>
            </a:r>
            <a:r>
              <a:rPr sz="1300" b="1" dirty="0">
                <a:latin typeface="Book Antiqua"/>
                <a:cs typeface="Book Antiqua"/>
              </a:rPr>
              <a:t>oyote</a:t>
            </a:r>
            <a:r>
              <a:rPr sz="1300" b="1" spc="85" dirty="0">
                <a:latin typeface="Book Antiqua"/>
                <a:cs typeface="Book Antiqua"/>
              </a:rPr>
              <a:t> </a:t>
            </a:r>
            <a:r>
              <a:rPr sz="1300" b="1" u="heavy" spc="65" dirty="0"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R</a:t>
            </a:r>
            <a:r>
              <a:rPr sz="1300" b="1" spc="65" dirty="0">
                <a:latin typeface="Book Antiqua"/>
                <a:cs typeface="Book Antiqua"/>
              </a:rPr>
              <a:t>esearch</a:t>
            </a:r>
            <a:r>
              <a:rPr sz="1300" b="1" spc="85" dirty="0">
                <a:latin typeface="Book Antiqua"/>
                <a:cs typeface="Book Antiqua"/>
              </a:rPr>
              <a:t> </a:t>
            </a:r>
            <a:r>
              <a:rPr sz="1300" b="1" u="heavy" spc="50" dirty="0"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A</a:t>
            </a:r>
            <a:r>
              <a:rPr sz="1300" b="1" spc="50" dirty="0">
                <a:latin typeface="Book Antiqua"/>
                <a:cs typeface="Book Antiqua"/>
              </a:rPr>
              <a:t>mbassador.</a:t>
            </a:r>
            <a:endParaRPr sz="13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550" y="1098460"/>
            <a:ext cx="34175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0" dirty="0">
                <a:solidFill>
                  <a:srgbClr val="FFFFFF"/>
                </a:solidFill>
                <a:latin typeface="Book Antiqua"/>
                <a:cs typeface="Book Antiqua"/>
              </a:rPr>
              <a:t>Appointments</a:t>
            </a:r>
            <a:r>
              <a:rPr sz="1300" b="1" spc="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8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1300" b="1" spc="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Book Antiqua"/>
                <a:cs typeface="Book Antiqua"/>
              </a:rPr>
              <a:t>available</a:t>
            </a:r>
            <a:r>
              <a:rPr sz="1300" b="1" spc="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60" dirty="0">
                <a:solidFill>
                  <a:srgbClr val="FFFFFF"/>
                </a:solidFill>
                <a:latin typeface="Book Antiqua"/>
                <a:cs typeface="Book Antiqua"/>
              </a:rPr>
              <a:t>upon</a:t>
            </a:r>
            <a:r>
              <a:rPr sz="1300" b="1" spc="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50" dirty="0">
                <a:solidFill>
                  <a:srgbClr val="FFFFFF"/>
                </a:solidFill>
                <a:latin typeface="Book Antiqua"/>
                <a:cs typeface="Book Antiqua"/>
              </a:rPr>
              <a:t>request</a:t>
            </a:r>
            <a:endParaRPr sz="13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550" y="1448980"/>
            <a:ext cx="363474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300" b="1" spc="60" dirty="0">
                <a:solidFill>
                  <a:srgbClr val="FFFFFF"/>
                </a:solidFill>
                <a:latin typeface="Book Antiqua"/>
                <a:cs typeface="Book Antiqua"/>
              </a:rPr>
              <a:t>Please</a:t>
            </a:r>
            <a:r>
              <a:rPr sz="1300" b="1" spc="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Book Antiqua"/>
                <a:cs typeface="Book Antiqua"/>
              </a:rPr>
              <a:t>visit</a:t>
            </a:r>
            <a:r>
              <a:rPr sz="1300" b="1" spc="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70" dirty="0">
                <a:solidFill>
                  <a:srgbClr val="FFFFFF"/>
                </a:solidFill>
                <a:latin typeface="Book Antiqua"/>
                <a:cs typeface="Book Antiqua"/>
              </a:rPr>
              <a:t>our </a:t>
            </a:r>
            <a:r>
              <a:rPr sz="1300" b="1" spc="-10" dirty="0">
                <a:solidFill>
                  <a:srgbClr val="FFFFFF"/>
                </a:solidFill>
                <a:latin typeface="Book Antiqua"/>
                <a:cs typeface="Book Antiqua"/>
              </a:rPr>
              <a:t>website </a:t>
            </a:r>
            <a:r>
              <a:rPr sz="1300" b="1" u="heavy" spc="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4"/>
              </a:rPr>
              <a:t>www.csusb.edu/student-</a:t>
            </a:r>
            <a:r>
              <a:rPr sz="1300" b="1" u="heavy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  <a:hlinkClick r:id="rId4"/>
              </a:rPr>
              <a:t>research</a:t>
            </a:r>
            <a:r>
              <a:rPr sz="1300" b="1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95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1300" b="1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65" dirty="0">
                <a:solidFill>
                  <a:srgbClr val="FFFFFF"/>
                </a:solidFill>
                <a:latin typeface="Book Antiqua"/>
                <a:cs typeface="Book Antiqua"/>
              </a:rPr>
              <a:t>ﬁll</a:t>
            </a:r>
            <a:r>
              <a:rPr sz="1300" b="1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45" dirty="0">
                <a:solidFill>
                  <a:srgbClr val="FFFFFF"/>
                </a:solidFill>
                <a:latin typeface="Book Antiqua"/>
                <a:cs typeface="Book Antiqua"/>
              </a:rPr>
              <a:t>out </a:t>
            </a:r>
            <a:r>
              <a:rPr sz="1300" b="1" spc="8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1300" b="1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-70" dirty="0">
                <a:solidFill>
                  <a:srgbClr val="FFFFFF"/>
                </a:solidFill>
                <a:latin typeface="Book Antiqua"/>
                <a:cs typeface="Book Antiqua"/>
              </a:rPr>
              <a:t>CRA</a:t>
            </a:r>
            <a:r>
              <a:rPr sz="1300" b="1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50" dirty="0">
                <a:solidFill>
                  <a:srgbClr val="FFFFFF"/>
                </a:solidFill>
                <a:latin typeface="Book Antiqua"/>
                <a:cs typeface="Book Antiqua"/>
              </a:rPr>
              <a:t>advising</a:t>
            </a:r>
            <a:r>
              <a:rPr sz="1300" b="1" spc="3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60" dirty="0">
                <a:solidFill>
                  <a:srgbClr val="FFFFFF"/>
                </a:solidFill>
                <a:latin typeface="Book Antiqua"/>
                <a:cs typeface="Book Antiqua"/>
              </a:rPr>
              <a:t>request</a:t>
            </a:r>
            <a:r>
              <a:rPr sz="1300" b="1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55" dirty="0">
                <a:solidFill>
                  <a:srgbClr val="FFFFFF"/>
                </a:solidFill>
                <a:latin typeface="Book Antiqua"/>
                <a:cs typeface="Book Antiqua"/>
              </a:rPr>
              <a:t>using</a:t>
            </a:r>
            <a:r>
              <a:rPr sz="1300" b="1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7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300" b="1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Book Antiqua"/>
                <a:cs typeface="Book Antiqua"/>
              </a:rPr>
              <a:t>link </a:t>
            </a:r>
            <a:r>
              <a:rPr sz="1300" b="1" spc="-385" dirty="0">
                <a:solidFill>
                  <a:srgbClr val="FFFFFF"/>
                </a:solidFill>
                <a:latin typeface="Book Antiqua"/>
                <a:cs typeface="Book Antiqua"/>
              </a:rPr>
              <a:t>→</a:t>
            </a:r>
            <a:r>
              <a:rPr sz="1300" b="1" spc="5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u="heavy" spc="-65" dirty="0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Book Antiqua"/>
                <a:cs typeface="Book Antiqua"/>
                <a:hlinkClick r:id="rId5"/>
              </a:rPr>
              <a:t>CRA</a:t>
            </a:r>
            <a:r>
              <a:rPr sz="1300" b="1" u="heavy" spc="90" dirty="0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Book Antiqua"/>
                <a:cs typeface="Book Antiqua"/>
                <a:hlinkClick r:id="rId5"/>
              </a:rPr>
              <a:t> </a:t>
            </a:r>
            <a:r>
              <a:rPr sz="1300" b="1" u="heavy" dirty="0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Book Antiqua"/>
                <a:cs typeface="Book Antiqua"/>
                <a:hlinkClick r:id="rId5"/>
              </a:rPr>
              <a:t>Advising</a:t>
            </a:r>
            <a:r>
              <a:rPr sz="1300" b="1" u="heavy" spc="90" dirty="0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Book Antiqua"/>
                <a:cs typeface="Book Antiqua"/>
                <a:hlinkClick r:id="rId5"/>
              </a:rPr>
              <a:t> </a:t>
            </a:r>
            <a:r>
              <a:rPr sz="1300" b="1" u="heavy" spc="-10" dirty="0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Book Antiqua"/>
                <a:cs typeface="Book Antiqua"/>
                <a:hlinkClick r:id="rId5"/>
              </a:rPr>
              <a:t>Request</a:t>
            </a:r>
            <a:endParaRPr sz="1300">
              <a:latin typeface="Book Antiqua"/>
              <a:cs typeface="Book Antiqua"/>
            </a:endParaRPr>
          </a:p>
          <a:p>
            <a:pPr marL="12700" marR="261620">
              <a:lnSpc>
                <a:spcPct val="114999"/>
              </a:lnSpc>
              <a:spcBef>
                <a:spcPts val="1200"/>
              </a:spcBef>
            </a:pPr>
            <a:r>
              <a:rPr sz="1300" b="1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13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Book Antiqua"/>
                <a:cs typeface="Book Antiqua"/>
              </a:rPr>
              <a:t>you</a:t>
            </a:r>
            <a:r>
              <a:rPr sz="1300" b="1" spc="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55" dirty="0">
                <a:solidFill>
                  <a:srgbClr val="FFFFFF"/>
                </a:solidFill>
                <a:latin typeface="Book Antiqua"/>
                <a:cs typeface="Book Antiqua"/>
              </a:rPr>
              <a:t>have</a:t>
            </a:r>
            <a:r>
              <a:rPr sz="1300" b="1" spc="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65" dirty="0">
                <a:solidFill>
                  <a:srgbClr val="FFFFFF"/>
                </a:solidFill>
                <a:latin typeface="Book Antiqua"/>
                <a:cs typeface="Book Antiqua"/>
              </a:rPr>
              <a:t>any</a:t>
            </a:r>
            <a:r>
              <a:rPr sz="1300" b="1" spc="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85" dirty="0">
                <a:solidFill>
                  <a:srgbClr val="FFFFFF"/>
                </a:solidFill>
                <a:latin typeface="Book Antiqua"/>
                <a:cs typeface="Book Antiqua"/>
              </a:rPr>
              <a:t>other</a:t>
            </a:r>
            <a:r>
              <a:rPr sz="1300" b="1" spc="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60" dirty="0">
                <a:solidFill>
                  <a:srgbClr val="FFFFFF"/>
                </a:solidFill>
                <a:latin typeface="Book Antiqua"/>
                <a:cs typeface="Book Antiqua"/>
              </a:rPr>
              <a:t>questions</a:t>
            </a:r>
            <a:r>
              <a:rPr sz="1300" b="1" spc="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95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1300" b="1" spc="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Book Antiqua"/>
                <a:cs typeface="Book Antiqua"/>
              </a:rPr>
              <a:t>would </a:t>
            </a:r>
            <a:r>
              <a:rPr sz="1300" b="1" dirty="0">
                <a:solidFill>
                  <a:srgbClr val="FFFFFF"/>
                </a:solidFill>
                <a:latin typeface="Book Antiqua"/>
                <a:cs typeface="Book Antiqua"/>
              </a:rPr>
              <a:t>like</a:t>
            </a:r>
            <a:r>
              <a:rPr sz="1300" b="1" spc="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70" dirty="0">
                <a:solidFill>
                  <a:srgbClr val="FFFFFF"/>
                </a:solidFill>
                <a:latin typeface="Book Antiqua"/>
                <a:cs typeface="Book Antiqua"/>
              </a:rPr>
              <a:t>further</a:t>
            </a:r>
            <a:r>
              <a:rPr sz="1300" b="1" spc="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80" dirty="0">
                <a:solidFill>
                  <a:srgbClr val="FFFFFF"/>
                </a:solidFill>
                <a:latin typeface="Book Antiqua"/>
                <a:cs typeface="Book Antiqua"/>
              </a:rPr>
              <a:t>assistance</a:t>
            </a:r>
            <a:r>
              <a:rPr sz="1300" b="1" spc="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1300" b="1" spc="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40" dirty="0">
                <a:solidFill>
                  <a:srgbClr val="FFFFFF"/>
                </a:solidFill>
                <a:latin typeface="Book Antiqua"/>
                <a:cs typeface="Book Antiqua"/>
              </a:rPr>
              <a:t>your </a:t>
            </a:r>
            <a:r>
              <a:rPr sz="1300" b="1" spc="50" dirty="0">
                <a:solidFill>
                  <a:srgbClr val="FFFFFF"/>
                </a:solidFill>
                <a:latin typeface="Book Antiqua"/>
                <a:cs typeface="Book Antiqua"/>
              </a:rPr>
              <a:t>application</a:t>
            </a:r>
            <a:r>
              <a:rPr sz="1300" b="1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55" dirty="0">
                <a:solidFill>
                  <a:srgbClr val="FFFFFF"/>
                </a:solidFill>
                <a:latin typeface="Book Antiqua"/>
                <a:cs typeface="Book Antiqua"/>
              </a:rPr>
              <a:t>before</a:t>
            </a:r>
            <a:r>
              <a:rPr sz="1300" b="1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65" dirty="0">
                <a:solidFill>
                  <a:srgbClr val="FFFFFF"/>
                </a:solidFill>
                <a:latin typeface="Book Antiqua"/>
                <a:cs typeface="Book Antiqua"/>
              </a:rPr>
              <a:t>submitting</a:t>
            </a:r>
            <a:r>
              <a:rPr sz="1300" b="1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45" dirty="0">
                <a:solidFill>
                  <a:srgbClr val="FFFFFF"/>
                </a:solidFill>
                <a:latin typeface="Book Antiqua"/>
                <a:cs typeface="Book Antiqua"/>
              </a:rPr>
              <a:t>please </a:t>
            </a:r>
            <a:r>
              <a:rPr sz="1300" b="1" spc="85" dirty="0">
                <a:solidFill>
                  <a:srgbClr val="FFFFFF"/>
                </a:solidFill>
                <a:latin typeface="Book Antiqua"/>
                <a:cs typeface="Book Antiqua"/>
              </a:rPr>
              <a:t>contact</a:t>
            </a:r>
            <a:r>
              <a:rPr sz="1300" b="1" spc="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60" dirty="0">
                <a:solidFill>
                  <a:srgbClr val="FFFFFF"/>
                </a:solidFill>
                <a:latin typeface="Book Antiqua"/>
                <a:cs typeface="Book Antiqua"/>
              </a:rPr>
              <a:t>us</a:t>
            </a:r>
            <a:r>
              <a:rPr sz="1300" b="1" spc="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55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300" b="1" spc="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Book Antiqua"/>
                <a:cs typeface="Book Antiqua"/>
              </a:rPr>
              <a:t>we’ll</a:t>
            </a:r>
            <a:r>
              <a:rPr sz="1300" b="1" spc="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1300" b="1" spc="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Book Antiqua"/>
                <a:cs typeface="Book Antiqua"/>
              </a:rPr>
              <a:t>happy</a:t>
            </a:r>
            <a:r>
              <a:rPr sz="1300" b="1" spc="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65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endParaRPr sz="13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300" b="1" spc="80" dirty="0">
                <a:solidFill>
                  <a:srgbClr val="FFFFFF"/>
                </a:solidFill>
                <a:latin typeface="Book Antiqua"/>
                <a:cs typeface="Book Antiqua"/>
              </a:rPr>
              <a:t>assist</a:t>
            </a:r>
            <a:r>
              <a:rPr sz="1300" b="1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300" b="1" spc="30" dirty="0">
                <a:solidFill>
                  <a:srgbClr val="FFFFFF"/>
                </a:solidFill>
                <a:latin typeface="Book Antiqua"/>
                <a:cs typeface="Book Antiqua"/>
              </a:rPr>
              <a:t>you.</a:t>
            </a:r>
            <a:endParaRPr sz="13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0012" y="530642"/>
            <a:ext cx="1496695" cy="56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2120">
              <a:lnSpc>
                <a:spcPct val="114999"/>
              </a:lnSpc>
              <a:spcBef>
                <a:spcPts val="100"/>
              </a:spcBef>
            </a:pPr>
            <a:r>
              <a:rPr sz="1550" u="heavy" spc="75" dirty="0">
                <a:solidFill>
                  <a:srgbClr val="003C71"/>
                </a:solidFill>
                <a:uFill>
                  <a:solidFill>
                    <a:srgbClr val="003C71"/>
                  </a:solidFill>
                </a:uFill>
                <a:latin typeface="Book Antiqua"/>
                <a:cs typeface="Book Antiqua"/>
              </a:rPr>
              <a:t>Email</a:t>
            </a:r>
            <a:r>
              <a:rPr sz="1550" spc="75" dirty="0">
                <a:solidFill>
                  <a:srgbClr val="003C71"/>
                </a:solidFill>
                <a:latin typeface="Book Antiqua"/>
                <a:cs typeface="Book Antiqua"/>
              </a:rPr>
              <a:t> </a:t>
            </a:r>
            <a:r>
              <a:rPr sz="1550" u="heavy" spc="95" dirty="0">
                <a:solidFill>
                  <a:srgbClr val="003C71"/>
                </a:solidFill>
                <a:uFill>
                  <a:solidFill>
                    <a:srgbClr val="003C71"/>
                  </a:solidFill>
                </a:uFill>
                <a:latin typeface="Book Antiqua"/>
                <a:cs typeface="Book Antiqua"/>
                <a:hlinkClick r:id="rId6"/>
              </a:rPr>
              <a:t>osr@csusb.edu</a:t>
            </a:r>
            <a:endParaRPr sz="155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6957" y="1498002"/>
            <a:ext cx="1562735" cy="56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05">
              <a:lnSpc>
                <a:spcPct val="114999"/>
              </a:lnSpc>
              <a:spcBef>
                <a:spcPts val="100"/>
              </a:spcBef>
            </a:pPr>
            <a:r>
              <a:rPr sz="1550" u="heavy" spc="95" dirty="0">
                <a:solidFill>
                  <a:srgbClr val="003C71"/>
                </a:solidFill>
                <a:uFill>
                  <a:solidFill>
                    <a:srgbClr val="003C71"/>
                  </a:solidFill>
                </a:uFill>
                <a:latin typeface="Book Antiqua"/>
                <a:cs typeface="Book Antiqua"/>
              </a:rPr>
              <a:t>Phone</a:t>
            </a:r>
            <a:r>
              <a:rPr sz="1550" u="heavy" spc="-10" dirty="0">
                <a:solidFill>
                  <a:srgbClr val="003C71"/>
                </a:solidFill>
                <a:uFill>
                  <a:solidFill>
                    <a:srgbClr val="003C71"/>
                  </a:solidFill>
                </a:uFill>
                <a:latin typeface="Book Antiqua"/>
                <a:cs typeface="Book Antiqua"/>
              </a:rPr>
              <a:t> </a:t>
            </a:r>
            <a:r>
              <a:rPr sz="1550" u="heavy" spc="55" dirty="0">
                <a:solidFill>
                  <a:srgbClr val="003C71"/>
                </a:solidFill>
                <a:uFill>
                  <a:solidFill>
                    <a:srgbClr val="003C71"/>
                  </a:solidFill>
                </a:uFill>
                <a:latin typeface="Book Antiqua"/>
                <a:cs typeface="Book Antiqua"/>
              </a:rPr>
              <a:t>Number</a:t>
            </a:r>
            <a:r>
              <a:rPr sz="1550" spc="55" dirty="0">
                <a:solidFill>
                  <a:srgbClr val="003C71"/>
                </a:solidFill>
                <a:latin typeface="Book Antiqua"/>
                <a:cs typeface="Book Antiqua"/>
              </a:rPr>
              <a:t> </a:t>
            </a:r>
            <a:r>
              <a:rPr sz="1550" spc="200" dirty="0">
                <a:solidFill>
                  <a:srgbClr val="003C71"/>
                </a:solidFill>
                <a:latin typeface="Book Antiqua"/>
                <a:cs typeface="Book Antiqua"/>
              </a:rPr>
              <a:t>(909)</a:t>
            </a:r>
            <a:r>
              <a:rPr sz="1550" spc="-5" dirty="0">
                <a:solidFill>
                  <a:srgbClr val="003C71"/>
                </a:solidFill>
                <a:latin typeface="Book Antiqua"/>
                <a:cs typeface="Book Antiqua"/>
              </a:rPr>
              <a:t> </a:t>
            </a:r>
            <a:r>
              <a:rPr sz="1550" spc="160" dirty="0">
                <a:solidFill>
                  <a:srgbClr val="003C71"/>
                </a:solidFill>
                <a:latin typeface="Book Antiqua"/>
                <a:cs typeface="Book Antiqua"/>
              </a:rPr>
              <a:t>537-</a:t>
            </a:r>
            <a:r>
              <a:rPr sz="1550" spc="155" dirty="0">
                <a:solidFill>
                  <a:srgbClr val="003C71"/>
                </a:solidFill>
                <a:latin typeface="Book Antiqua"/>
                <a:cs typeface="Book Antiqua"/>
              </a:rPr>
              <a:t>3728</a:t>
            </a:r>
            <a:endParaRPr sz="155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9018" y="2465360"/>
            <a:ext cx="2479040" cy="5689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1550" u="heavy" spc="75" dirty="0">
                <a:solidFill>
                  <a:srgbClr val="003C71"/>
                </a:solidFill>
                <a:uFill>
                  <a:solidFill>
                    <a:srgbClr val="003C71"/>
                  </a:solidFill>
                </a:uFill>
                <a:latin typeface="Book Antiqua"/>
                <a:cs typeface="Book Antiqua"/>
                <a:hlinkClick r:id="rId7"/>
              </a:rPr>
              <a:t>Location</a:t>
            </a:r>
            <a:endParaRPr sz="155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550" spc="55" dirty="0">
                <a:solidFill>
                  <a:srgbClr val="003C71"/>
                </a:solidFill>
                <a:latin typeface="Book Antiqua"/>
                <a:cs typeface="Book Antiqua"/>
                <a:hlinkClick r:id="rId7"/>
              </a:rPr>
              <a:t>College</a:t>
            </a:r>
            <a:r>
              <a:rPr sz="1550" dirty="0">
                <a:solidFill>
                  <a:srgbClr val="003C71"/>
                </a:solidFill>
                <a:latin typeface="Book Antiqua"/>
                <a:cs typeface="Book Antiqua"/>
                <a:hlinkClick r:id="rId7"/>
              </a:rPr>
              <a:t> </a:t>
            </a:r>
            <a:r>
              <a:rPr sz="1550" spc="95" dirty="0">
                <a:solidFill>
                  <a:srgbClr val="003C71"/>
                </a:solidFill>
                <a:latin typeface="Book Antiqua"/>
                <a:cs typeface="Book Antiqua"/>
                <a:hlinkClick r:id="rId7"/>
              </a:rPr>
              <a:t>of</a:t>
            </a:r>
            <a:r>
              <a:rPr sz="1550" spc="5" dirty="0">
                <a:solidFill>
                  <a:srgbClr val="003C71"/>
                </a:solidFill>
                <a:latin typeface="Book Antiqua"/>
                <a:cs typeface="Book Antiqua"/>
                <a:hlinkClick r:id="rId7"/>
              </a:rPr>
              <a:t> </a:t>
            </a:r>
            <a:r>
              <a:rPr sz="1550" spc="110" dirty="0">
                <a:solidFill>
                  <a:srgbClr val="003C71"/>
                </a:solidFill>
                <a:latin typeface="Book Antiqua"/>
                <a:cs typeface="Book Antiqua"/>
                <a:hlinkClick r:id="rId7"/>
              </a:rPr>
              <a:t>Education-</a:t>
            </a:r>
            <a:r>
              <a:rPr sz="1550" spc="90" dirty="0">
                <a:solidFill>
                  <a:srgbClr val="003C71"/>
                </a:solidFill>
                <a:latin typeface="Book Antiqua"/>
                <a:cs typeface="Book Antiqua"/>
                <a:hlinkClick r:id="rId7"/>
              </a:rPr>
              <a:t>357</a:t>
            </a:r>
            <a:endParaRPr sz="1550">
              <a:latin typeface="Book Antiqua"/>
              <a:cs typeface="Book Antiqua"/>
            </a:endParaRPr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91756" y="3519925"/>
            <a:ext cx="2127433" cy="914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71175" y="4136400"/>
            <a:ext cx="970624" cy="927924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700E66-5026-C350-67E5-76420BDAB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75095" y="4027924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22"/>
    </mc:Choice>
    <mc:Fallback>
      <p:transition spd="slow" advTm="22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800" spc="150" dirty="0"/>
              <a:t>What</a:t>
            </a:r>
            <a:r>
              <a:rPr sz="2800" spc="-35" dirty="0"/>
              <a:t> </a:t>
            </a:r>
            <a:r>
              <a:rPr sz="2800" spc="90" dirty="0"/>
              <a:t>we</a:t>
            </a:r>
            <a:r>
              <a:rPr sz="2800" spc="-30" dirty="0"/>
              <a:t> </a:t>
            </a:r>
            <a:r>
              <a:rPr sz="2800" spc="80" dirty="0"/>
              <a:t>will</a:t>
            </a:r>
            <a:r>
              <a:rPr sz="2800" spc="-30" dirty="0"/>
              <a:t> </a:t>
            </a:r>
            <a:r>
              <a:rPr sz="2800" spc="125" dirty="0"/>
              <a:t>cover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810181" y="537627"/>
            <a:ext cx="2390140" cy="184848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377190" indent="-365125">
              <a:lnSpc>
                <a:spcPct val="100000"/>
              </a:lnSpc>
              <a:spcBef>
                <a:spcPts val="334"/>
              </a:spcBef>
              <a:buAutoNum type="arabicPeriod"/>
              <a:tabLst>
                <a:tab pos="377190" algn="l"/>
                <a:tab pos="377825" algn="l"/>
              </a:tabLst>
            </a:pPr>
            <a:r>
              <a:rPr sz="1300" spc="-10" dirty="0">
                <a:solidFill>
                  <a:srgbClr val="666666"/>
                </a:solidFill>
                <a:latin typeface="Trebuchet MS"/>
                <a:cs typeface="Trebuchet MS"/>
              </a:rPr>
              <a:t>Guidelines</a:t>
            </a:r>
            <a:endParaRPr sz="1300">
              <a:latin typeface="Trebuchet MS"/>
              <a:cs typeface="Trebuchet MS"/>
            </a:endParaRPr>
          </a:p>
          <a:p>
            <a:pPr marL="377190" indent="-365125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377190" algn="l"/>
                <a:tab pos="377825" algn="l"/>
              </a:tabLst>
            </a:pPr>
            <a:r>
              <a:rPr sz="1300" spc="-30" dirty="0">
                <a:solidFill>
                  <a:srgbClr val="666666"/>
                </a:solidFill>
                <a:latin typeface="Trebuchet MS"/>
                <a:cs typeface="Trebuchet MS"/>
              </a:rPr>
              <a:t>Receipt </a:t>
            </a:r>
            <a:r>
              <a:rPr sz="1300" spc="-10" dirty="0">
                <a:solidFill>
                  <a:srgbClr val="666666"/>
                </a:solidFill>
                <a:latin typeface="Trebuchet MS"/>
                <a:cs typeface="Trebuchet MS"/>
              </a:rPr>
              <a:t>Itemizations</a:t>
            </a:r>
            <a:endParaRPr sz="1300">
              <a:latin typeface="Trebuchet MS"/>
              <a:cs typeface="Trebuchet MS"/>
            </a:endParaRPr>
          </a:p>
          <a:p>
            <a:pPr marL="377190" indent="-365125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377190" algn="l"/>
                <a:tab pos="377825" algn="l"/>
              </a:tabLst>
            </a:pPr>
            <a:r>
              <a:rPr sz="1300" spc="-10" dirty="0">
                <a:solidFill>
                  <a:srgbClr val="666666"/>
                </a:solidFill>
                <a:latin typeface="Trebuchet MS"/>
                <a:cs typeface="Trebuchet MS"/>
              </a:rPr>
              <a:t>Lodging/Hotel</a:t>
            </a:r>
            <a:r>
              <a:rPr sz="13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666666"/>
                </a:solidFill>
                <a:latin typeface="Trebuchet MS"/>
                <a:cs typeface="Trebuchet MS"/>
              </a:rPr>
              <a:t>Itemizations</a:t>
            </a:r>
            <a:endParaRPr sz="1300">
              <a:latin typeface="Trebuchet MS"/>
              <a:cs typeface="Trebuchet MS"/>
            </a:endParaRPr>
          </a:p>
          <a:p>
            <a:pPr marL="377190" indent="-365125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377190" algn="l"/>
                <a:tab pos="377825" algn="l"/>
              </a:tabLst>
            </a:pPr>
            <a:r>
              <a:rPr sz="1300" spc="-10" dirty="0">
                <a:solidFill>
                  <a:srgbClr val="666666"/>
                </a:solidFill>
                <a:latin typeface="Trebuchet MS"/>
                <a:cs typeface="Trebuchet MS"/>
              </a:rPr>
              <a:t>Transportation</a:t>
            </a:r>
            <a:endParaRPr sz="1300">
              <a:latin typeface="Trebuchet MS"/>
              <a:cs typeface="Trebuchet MS"/>
            </a:endParaRPr>
          </a:p>
          <a:p>
            <a:pPr marL="377190" indent="-365125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377190" algn="l"/>
                <a:tab pos="377825" algn="l"/>
              </a:tabLst>
            </a:pPr>
            <a:r>
              <a:rPr sz="1300" spc="-10" dirty="0">
                <a:solidFill>
                  <a:srgbClr val="666666"/>
                </a:solidFill>
                <a:latin typeface="Trebuchet MS"/>
                <a:cs typeface="Trebuchet MS"/>
              </a:rPr>
              <a:t>Airfare</a:t>
            </a:r>
            <a:endParaRPr sz="1300">
              <a:latin typeface="Trebuchet MS"/>
              <a:cs typeface="Trebuchet MS"/>
            </a:endParaRPr>
          </a:p>
          <a:p>
            <a:pPr marL="377190" indent="-365125">
              <a:lnSpc>
                <a:spcPct val="100000"/>
              </a:lnSpc>
              <a:spcBef>
                <a:spcPts val="234"/>
              </a:spcBef>
              <a:buAutoNum type="arabicPeriod"/>
              <a:tabLst>
                <a:tab pos="377190" algn="l"/>
                <a:tab pos="377825" algn="l"/>
              </a:tabLst>
            </a:pPr>
            <a:r>
              <a:rPr sz="1300" spc="-10" dirty="0">
                <a:solidFill>
                  <a:srgbClr val="666666"/>
                </a:solidFill>
                <a:latin typeface="Trebuchet MS"/>
                <a:cs typeface="Trebuchet MS"/>
              </a:rPr>
              <a:t>Conference</a:t>
            </a:r>
            <a:r>
              <a:rPr sz="13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666666"/>
                </a:solidFill>
                <a:latin typeface="Trebuchet MS"/>
                <a:cs typeface="Trebuchet MS"/>
              </a:rPr>
              <a:t>Registration</a:t>
            </a:r>
            <a:endParaRPr sz="1300">
              <a:latin typeface="Trebuchet MS"/>
              <a:cs typeface="Trebuchet MS"/>
            </a:endParaRPr>
          </a:p>
          <a:p>
            <a:pPr marL="377190" indent="-365125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377190" algn="l"/>
                <a:tab pos="377825" algn="l"/>
              </a:tabLst>
            </a:pPr>
            <a:r>
              <a:rPr sz="1300" spc="-20" dirty="0">
                <a:solidFill>
                  <a:srgbClr val="666666"/>
                </a:solidFill>
                <a:latin typeface="Trebuchet MS"/>
                <a:cs typeface="Trebuchet MS"/>
              </a:rPr>
              <a:t>Non-</a:t>
            </a:r>
            <a:r>
              <a:rPr sz="1300" spc="-25" dirty="0">
                <a:solidFill>
                  <a:srgbClr val="666666"/>
                </a:solidFill>
                <a:latin typeface="Trebuchet MS"/>
                <a:cs typeface="Trebuchet MS"/>
              </a:rPr>
              <a:t>allowable</a:t>
            </a:r>
            <a:r>
              <a:rPr sz="1300" spc="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666666"/>
                </a:solidFill>
                <a:latin typeface="Trebuchet MS"/>
                <a:cs typeface="Trebuchet MS"/>
              </a:rPr>
              <a:t>Expenses</a:t>
            </a:r>
            <a:endParaRPr sz="1300">
              <a:latin typeface="Trebuchet MS"/>
              <a:cs typeface="Trebuchet MS"/>
            </a:endParaRPr>
          </a:p>
          <a:p>
            <a:pPr marL="377190" indent="-365125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377190" algn="l"/>
                <a:tab pos="377825" algn="l"/>
              </a:tabLst>
            </a:pPr>
            <a:r>
              <a:rPr sz="1300" spc="-10" dirty="0">
                <a:solidFill>
                  <a:srgbClr val="666666"/>
                </a:solidFill>
                <a:latin typeface="Trebuchet MS"/>
                <a:cs typeface="Trebuchet MS"/>
              </a:rPr>
              <a:t>Reimbursement</a:t>
            </a:r>
            <a:r>
              <a:rPr sz="13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666666"/>
                </a:solidFill>
                <a:latin typeface="Trebuchet MS"/>
                <a:cs typeface="Trebuchet MS"/>
              </a:rPr>
              <a:t>Timeline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2535" y="3672075"/>
            <a:ext cx="1832710" cy="1281599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DBA450-7AE9-EEA2-E81C-8936F57C5A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1442" y="272415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56"/>
    </mc:Choice>
    <mc:Fallback>
      <p:transition spd="slow" advTm="28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375" y="324268"/>
            <a:ext cx="279209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50" spc="165" dirty="0">
                <a:solidFill>
                  <a:srgbClr val="FFFFFF"/>
                </a:solidFill>
                <a:latin typeface="Book Antiqua"/>
                <a:cs typeface="Book Antiqua"/>
              </a:rPr>
              <a:t>Guidelines</a:t>
            </a:r>
            <a:endParaRPr sz="415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20260" y="4082475"/>
            <a:ext cx="3968115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345" indent="-207645">
              <a:lnSpc>
                <a:spcPct val="100000"/>
              </a:lnSpc>
              <a:spcBef>
                <a:spcPts val="100"/>
              </a:spcBef>
              <a:buFont typeface="Segoe UI Symbol"/>
              <a:buChar char="➔"/>
              <a:tabLst>
                <a:tab pos="220345" algn="l"/>
              </a:tabLst>
            </a:pPr>
            <a:r>
              <a:rPr sz="1250" dirty="0">
                <a:solidFill>
                  <a:srgbClr val="333333"/>
                </a:solidFill>
                <a:latin typeface="Book Antiqua"/>
                <a:cs typeface="Book Antiqua"/>
              </a:rPr>
              <a:t>All</a:t>
            </a:r>
            <a:r>
              <a:rPr sz="125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80" dirty="0">
                <a:solidFill>
                  <a:srgbClr val="333333"/>
                </a:solidFill>
                <a:latin typeface="Book Antiqua"/>
                <a:cs typeface="Book Antiqua"/>
              </a:rPr>
              <a:t>expense</a:t>
            </a:r>
            <a:r>
              <a:rPr sz="125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5" dirty="0">
                <a:solidFill>
                  <a:srgbClr val="333333"/>
                </a:solidFill>
                <a:latin typeface="Book Antiqua"/>
                <a:cs typeface="Book Antiqua"/>
              </a:rPr>
              <a:t>receipts</a:t>
            </a:r>
            <a:r>
              <a:rPr sz="125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55" dirty="0">
                <a:solidFill>
                  <a:srgbClr val="333333"/>
                </a:solidFill>
                <a:latin typeface="Book Antiqua"/>
                <a:cs typeface="Book Antiqua"/>
              </a:rPr>
              <a:t>should</a:t>
            </a:r>
            <a:r>
              <a:rPr sz="125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0" dirty="0">
                <a:solidFill>
                  <a:srgbClr val="333333"/>
                </a:solidFill>
                <a:latin typeface="Book Antiqua"/>
                <a:cs typeface="Book Antiqua"/>
              </a:rPr>
              <a:t>be</a:t>
            </a:r>
            <a:r>
              <a:rPr sz="125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0" dirty="0">
                <a:solidFill>
                  <a:srgbClr val="333333"/>
                </a:solidFill>
                <a:latin typeface="Book Antiqua"/>
                <a:cs typeface="Book Antiqua"/>
              </a:rPr>
              <a:t>submitted</a:t>
            </a:r>
            <a:r>
              <a:rPr sz="125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55" dirty="0">
                <a:solidFill>
                  <a:srgbClr val="333333"/>
                </a:solidFill>
                <a:latin typeface="Book Antiqua"/>
                <a:cs typeface="Book Antiqua"/>
              </a:rPr>
              <a:t>within</a:t>
            </a:r>
            <a:endParaRPr sz="125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0605" y="4292025"/>
            <a:ext cx="1420495" cy="1905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250" spc="75" dirty="0">
                <a:solidFill>
                  <a:srgbClr val="333333"/>
                </a:solidFill>
                <a:latin typeface="Book Antiqua"/>
                <a:cs typeface="Book Antiqua"/>
              </a:rPr>
              <a:t>ﬁve</a:t>
            </a:r>
            <a:r>
              <a:rPr sz="1250" spc="-1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5" dirty="0">
                <a:solidFill>
                  <a:srgbClr val="333333"/>
                </a:solidFill>
                <a:latin typeface="Book Antiqua"/>
                <a:cs typeface="Book Antiqua"/>
              </a:rPr>
              <a:t>business</a:t>
            </a:r>
            <a:r>
              <a:rPr sz="125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30" dirty="0">
                <a:solidFill>
                  <a:srgbClr val="333333"/>
                </a:solidFill>
                <a:latin typeface="Book Antiqua"/>
                <a:cs typeface="Book Antiqua"/>
              </a:rPr>
              <a:t>days</a:t>
            </a:r>
            <a:endParaRPr sz="125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3229" y="4272975"/>
            <a:ext cx="2165350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55" dirty="0">
                <a:solidFill>
                  <a:srgbClr val="333333"/>
                </a:solidFill>
                <a:latin typeface="Book Antiqua"/>
                <a:cs typeface="Book Antiqua"/>
              </a:rPr>
              <a:t>following</a:t>
            </a:r>
            <a:r>
              <a:rPr sz="125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50" dirty="0">
                <a:solidFill>
                  <a:srgbClr val="333333"/>
                </a:solidFill>
                <a:latin typeface="Book Antiqua"/>
                <a:cs typeface="Book Antiqua"/>
              </a:rPr>
              <a:t>your</a:t>
            </a:r>
            <a:r>
              <a:rPr sz="1250" spc="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60" dirty="0">
                <a:solidFill>
                  <a:srgbClr val="333333"/>
                </a:solidFill>
                <a:latin typeface="Book Antiqua"/>
                <a:cs typeface="Book Antiqua"/>
              </a:rPr>
              <a:t>travel</a:t>
            </a:r>
            <a:r>
              <a:rPr sz="1250" spc="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50" dirty="0">
                <a:solidFill>
                  <a:srgbClr val="333333"/>
                </a:solidFill>
                <a:latin typeface="Book Antiqua"/>
                <a:cs typeface="Book Antiqua"/>
              </a:rPr>
              <a:t>dates.</a:t>
            </a:r>
            <a:endParaRPr sz="125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7905" y="4463475"/>
            <a:ext cx="395477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70" dirty="0">
                <a:solidFill>
                  <a:srgbClr val="333333"/>
                </a:solidFill>
                <a:latin typeface="Book Antiqua"/>
                <a:cs typeface="Book Antiqua"/>
              </a:rPr>
              <a:t>Reports</a:t>
            </a:r>
            <a:r>
              <a:rPr sz="125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60" dirty="0">
                <a:solidFill>
                  <a:srgbClr val="333333"/>
                </a:solidFill>
                <a:latin typeface="Book Antiqua"/>
                <a:cs typeface="Book Antiqua"/>
              </a:rPr>
              <a:t>and</a:t>
            </a:r>
            <a:r>
              <a:rPr sz="125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5" dirty="0">
                <a:solidFill>
                  <a:srgbClr val="333333"/>
                </a:solidFill>
                <a:latin typeface="Book Antiqua"/>
                <a:cs typeface="Book Antiqua"/>
              </a:rPr>
              <a:t>receipts</a:t>
            </a:r>
            <a:r>
              <a:rPr sz="125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90" dirty="0">
                <a:solidFill>
                  <a:srgbClr val="333333"/>
                </a:solidFill>
                <a:latin typeface="Book Antiqua"/>
                <a:cs typeface="Book Antiqua"/>
              </a:rPr>
              <a:t>not</a:t>
            </a:r>
            <a:r>
              <a:rPr sz="125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0" dirty="0">
                <a:solidFill>
                  <a:srgbClr val="333333"/>
                </a:solidFill>
                <a:latin typeface="Book Antiqua"/>
                <a:cs typeface="Book Antiqua"/>
              </a:rPr>
              <a:t>submitted</a:t>
            </a:r>
            <a:r>
              <a:rPr sz="125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65" dirty="0">
                <a:solidFill>
                  <a:srgbClr val="333333"/>
                </a:solidFill>
                <a:latin typeface="Book Antiqua"/>
                <a:cs typeface="Book Antiqua"/>
              </a:rPr>
              <a:t>within</a:t>
            </a:r>
            <a:r>
              <a:rPr sz="1250" spc="-2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b="1" spc="135" dirty="0">
                <a:solidFill>
                  <a:srgbClr val="333333"/>
                </a:solidFill>
                <a:latin typeface="Book Antiqua"/>
                <a:cs typeface="Book Antiqua"/>
              </a:rPr>
              <a:t>30</a:t>
            </a:r>
            <a:r>
              <a:rPr sz="1250" b="1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b="1" spc="30" dirty="0">
                <a:solidFill>
                  <a:srgbClr val="333333"/>
                </a:solidFill>
                <a:latin typeface="Book Antiqua"/>
                <a:cs typeface="Book Antiqua"/>
              </a:rPr>
              <a:t>days</a:t>
            </a:r>
            <a:endParaRPr sz="125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250" spc="55" dirty="0">
                <a:solidFill>
                  <a:srgbClr val="333333"/>
                </a:solidFill>
                <a:latin typeface="Book Antiqua"/>
                <a:cs typeface="Book Antiqua"/>
              </a:rPr>
              <a:t>following</a:t>
            </a:r>
            <a:r>
              <a:rPr sz="1250" spc="1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50" dirty="0">
                <a:solidFill>
                  <a:srgbClr val="333333"/>
                </a:solidFill>
                <a:latin typeface="Book Antiqua"/>
                <a:cs typeface="Book Antiqua"/>
              </a:rPr>
              <a:t>your</a:t>
            </a:r>
            <a:r>
              <a:rPr sz="1250" spc="2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60" dirty="0">
                <a:solidFill>
                  <a:srgbClr val="333333"/>
                </a:solidFill>
                <a:latin typeface="Book Antiqua"/>
                <a:cs typeface="Book Antiqua"/>
              </a:rPr>
              <a:t>travel</a:t>
            </a:r>
            <a:r>
              <a:rPr sz="1250" spc="2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dirty="0">
                <a:solidFill>
                  <a:srgbClr val="333333"/>
                </a:solidFill>
                <a:latin typeface="Book Antiqua"/>
                <a:cs typeface="Book Antiqua"/>
              </a:rPr>
              <a:t>will</a:t>
            </a:r>
            <a:r>
              <a:rPr sz="1250" spc="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b="1" spc="85" dirty="0">
                <a:solidFill>
                  <a:srgbClr val="333333"/>
                </a:solidFill>
                <a:latin typeface="Book Antiqua"/>
                <a:cs typeface="Book Antiqua"/>
              </a:rPr>
              <a:t>not</a:t>
            </a:r>
            <a:r>
              <a:rPr sz="1250" b="1" spc="2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0" dirty="0">
                <a:solidFill>
                  <a:srgbClr val="333333"/>
                </a:solidFill>
                <a:latin typeface="Book Antiqua"/>
                <a:cs typeface="Book Antiqua"/>
              </a:rPr>
              <a:t>be</a:t>
            </a:r>
            <a:r>
              <a:rPr sz="1250" spc="2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55" dirty="0">
                <a:solidFill>
                  <a:srgbClr val="333333"/>
                </a:solidFill>
                <a:latin typeface="Book Antiqua"/>
                <a:cs typeface="Book Antiqua"/>
              </a:rPr>
              <a:t>reimbursed.</a:t>
            </a:r>
            <a:endParaRPr sz="125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2710" y="1302396"/>
            <a:ext cx="3881120" cy="1217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0190" marR="73025" indent="-207645" algn="just">
              <a:lnSpc>
                <a:spcPct val="103200"/>
              </a:lnSpc>
              <a:spcBef>
                <a:spcPts val="90"/>
              </a:spcBef>
              <a:buFont typeface="Segoe UI Symbol"/>
              <a:buChar char="➔"/>
              <a:tabLst>
                <a:tab pos="250825" algn="l"/>
              </a:tabLst>
            </a:pPr>
            <a:r>
              <a:rPr sz="1250" spc="95" dirty="0">
                <a:solidFill>
                  <a:srgbClr val="31384D"/>
                </a:solidFill>
                <a:latin typeface="Book Antiqua"/>
                <a:cs typeface="Book Antiqua"/>
              </a:rPr>
              <a:t>Students</a:t>
            </a:r>
            <a:r>
              <a:rPr sz="125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spc="114" dirty="0">
                <a:solidFill>
                  <a:srgbClr val="31384D"/>
                </a:solidFill>
                <a:latin typeface="Book Antiqua"/>
                <a:cs typeface="Book Antiqua"/>
              </a:rPr>
              <a:t>must</a:t>
            </a:r>
            <a:r>
              <a:rPr sz="125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spc="100" dirty="0">
                <a:solidFill>
                  <a:srgbClr val="31384D"/>
                </a:solidFill>
                <a:latin typeface="Book Antiqua"/>
                <a:cs typeface="Book Antiqua"/>
              </a:rPr>
              <a:t>complete</a:t>
            </a:r>
            <a:r>
              <a:rPr sz="125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spc="10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25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b="1" spc="70" dirty="0">
                <a:solidFill>
                  <a:srgbClr val="31384D"/>
                </a:solidFill>
                <a:latin typeface="Book Antiqua"/>
                <a:cs typeface="Book Antiqua"/>
              </a:rPr>
              <a:t>Travel</a:t>
            </a:r>
            <a:r>
              <a:rPr sz="1250" b="1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b="1" spc="-10" dirty="0">
                <a:solidFill>
                  <a:srgbClr val="31384D"/>
                </a:solidFill>
                <a:latin typeface="Book Antiqua"/>
                <a:cs typeface="Book Antiqua"/>
              </a:rPr>
              <a:t>Liability </a:t>
            </a:r>
            <a:r>
              <a:rPr sz="1250" b="1" spc="55" dirty="0">
                <a:solidFill>
                  <a:srgbClr val="31384D"/>
                </a:solidFill>
                <a:latin typeface="Book Antiqua"/>
                <a:cs typeface="Book Antiqua"/>
              </a:rPr>
              <a:t>Waiver.</a:t>
            </a:r>
            <a:endParaRPr sz="125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egoe UI Symbol"/>
              <a:buChar char="➔"/>
            </a:pPr>
            <a:endParaRPr sz="1450">
              <a:latin typeface="Book Antiqua"/>
              <a:cs typeface="Book Antiqua"/>
            </a:endParaRPr>
          </a:p>
          <a:p>
            <a:pPr marL="219710" marR="5080" indent="-207645" algn="just">
              <a:lnSpc>
                <a:spcPct val="100000"/>
              </a:lnSpc>
              <a:buFont typeface="Segoe UI Symbol"/>
              <a:buChar char="➔"/>
              <a:tabLst>
                <a:tab pos="220345" algn="l"/>
              </a:tabLst>
            </a:pPr>
            <a:r>
              <a:rPr sz="1250" spc="65" dirty="0">
                <a:solidFill>
                  <a:srgbClr val="333333"/>
                </a:solidFill>
                <a:latin typeface="Book Antiqua"/>
                <a:cs typeface="Book Antiqua"/>
              </a:rPr>
              <a:t>Please</a:t>
            </a:r>
            <a:r>
              <a:rPr sz="1250" spc="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80" dirty="0">
                <a:solidFill>
                  <a:srgbClr val="333333"/>
                </a:solidFill>
                <a:latin typeface="Book Antiqua"/>
                <a:cs typeface="Book Antiqua"/>
              </a:rPr>
              <a:t>ensure</a:t>
            </a:r>
            <a:r>
              <a:rPr sz="1250" spc="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90" dirty="0">
                <a:solidFill>
                  <a:srgbClr val="333333"/>
                </a:solidFill>
                <a:latin typeface="Book Antiqua"/>
                <a:cs typeface="Book Antiqua"/>
              </a:rPr>
              <a:t>that</a:t>
            </a:r>
            <a:r>
              <a:rPr sz="1250" spc="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dirty="0">
                <a:solidFill>
                  <a:srgbClr val="333333"/>
                </a:solidFill>
                <a:latin typeface="Book Antiqua"/>
                <a:cs typeface="Book Antiqua"/>
              </a:rPr>
              <a:t>you</a:t>
            </a:r>
            <a:r>
              <a:rPr sz="1250" spc="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55" dirty="0">
                <a:solidFill>
                  <a:srgbClr val="333333"/>
                </a:solidFill>
                <a:latin typeface="Book Antiqua"/>
                <a:cs typeface="Book Antiqua"/>
              </a:rPr>
              <a:t>have</a:t>
            </a:r>
            <a:r>
              <a:rPr sz="1250" spc="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0" dirty="0">
                <a:solidFill>
                  <a:srgbClr val="333333"/>
                </a:solidFill>
                <a:latin typeface="Book Antiqua"/>
                <a:cs typeface="Book Antiqua"/>
              </a:rPr>
              <a:t>gathered</a:t>
            </a:r>
            <a:r>
              <a:rPr sz="1250" spc="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55" dirty="0">
                <a:solidFill>
                  <a:srgbClr val="333333"/>
                </a:solidFill>
                <a:latin typeface="Book Antiqua"/>
                <a:cs typeface="Book Antiqua"/>
              </a:rPr>
              <a:t>all</a:t>
            </a:r>
            <a:r>
              <a:rPr sz="1250" spc="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5" dirty="0">
                <a:solidFill>
                  <a:srgbClr val="333333"/>
                </a:solidFill>
                <a:latin typeface="Book Antiqua"/>
                <a:cs typeface="Book Antiqua"/>
              </a:rPr>
              <a:t>of</a:t>
            </a:r>
            <a:r>
              <a:rPr sz="1250" spc="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65" dirty="0">
                <a:solidFill>
                  <a:srgbClr val="333333"/>
                </a:solidFill>
                <a:latin typeface="Book Antiqua"/>
                <a:cs typeface="Book Antiqua"/>
              </a:rPr>
              <a:t>the </a:t>
            </a:r>
            <a:r>
              <a:rPr sz="1250" spc="55" dirty="0">
                <a:solidFill>
                  <a:srgbClr val="333333"/>
                </a:solidFill>
                <a:latin typeface="Book Antiqua"/>
                <a:cs typeface="Book Antiqua"/>
              </a:rPr>
              <a:t>following</a:t>
            </a:r>
            <a:r>
              <a:rPr sz="125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80" dirty="0">
                <a:solidFill>
                  <a:srgbClr val="333333"/>
                </a:solidFill>
                <a:latin typeface="Book Antiqua"/>
                <a:cs typeface="Book Antiqua"/>
              </a:rPr>
              <a:t>information</a:t>
            </a:r>
            <a:r>
              <a:rPr sz="125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60" dirty="0">
                <a:solidFill>
                  <a:srgbClr val="333333"/>
                </a:solidFill>
                <a:latin typeface="Book Antiqua"/>
                <a:cs typeface="Book Antiqua"/>
              </a:rPr>
              <a:t>prior</a:t>
            </a:r>
            <a:r>
              <a:rPr sz="125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85" dirty="0">
                <a:solidFill>
                  <a:srgbClr val="333333"/>
                </a:solidFill>
                <a:latin typeface="Book Antiqua"/>
                <a:cs typeface="Book Antiqua"/>
              </a:rPr>
              <a:t>to</a:t>
            </a:r>
            <a:r>
              <a:rPr sz="125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5" dirty="0">
                <a:solidFill>
                  <a:srgbClr val="333333"/>
                </a:solidFill>
                <a:latin typeface="Book Antiqua"/>
                <a:cs typeface="Book Antiqua"/>
              </a:rPr>
              <a:t>completing</a:t>
            </a:r>
            <a:r>
              <a:rPr sz="125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65" dirty="0">
                <a:solidFill>
                  <a:srgbClr val="333333"/>
                </a:solidFill>
                <a:latin typeface="Book Antiqua"/>
                <a:cs typeface="Book Antiqua"/>
              </a:rPr>
              <a:t>this </a:t>
            </a:r>
            <a:r>
              <a:rPr sz="1250" spc="85" dirty="0">
                <a:solidFill>
                  <a:srgbClr val="333333"/>
                </a:solidFill>
                <a:latin typeface="Book Antiqua"/>
                <a:cs typeface="Book Antiqua"/>
              </a:rPr>
              <a:t>form:</a:t>
            </a:r>
            <a:endParaRPr sz="1250">
              <a:latin typeface="Book Antiqua"/>
              <a:cs typeface="Book Antiqu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046143" y="2656022"/>
          <a:ext cx="3518535" cy="879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 gridSpan="4">
                  <a:txBody>
                    <a:bodyPr/>
                    <a:lstStyle/>
                    <a:p>
                      <a:pPr marL="26670">
                        <a:lnSpc>
                          <a:spcPts val="1220"/>
                        </a:lnSpc>
                      </a:pPr>
                      <a:r>
                        <a:rPr sz="1050" b="1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1)</a:t>
                      </a:r>
                      <a:r>
                        <a:rPr sz="1050" b="1" spc="290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050" b="1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Grant</a:t>
                      </a:r>
                      <a:r>
                        <a:rPr sz="1050" b="1" spc="114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050" b="1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award</a:t>
                      </a:r>
                      <a:r>
                        <a:rPr sz="1050" b="1" spc="120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050" b="1" spc="55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letter</a:t>
                      </a:r>
                      <a:r>
                        <a:rPr sz="1050" b="1" spc="120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050" b="1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identifying</a:t>
                      </a:r>
                      <a:r>
                        <a:rPr sz="1050" b="1" spc="120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050" b="1" spc="60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050" b="1" spc="114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050" b="1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award</a:t>
                      </a:r>
                      <a:r>
                        <a:rPr sz="1050" b="1" spc="120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050" b="1" spc="60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amount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B w="8001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29">
                <a:tc gridSpan="3"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b="1" spc="105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2)</a:t>
                      </a:r>
                      <a:r>
                        <a:rPr sz="1050" b="1" spc="210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050" b="1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Conference</a:t>
                      </a:r>
                      <a:r>
                        <a:rPr sz="1050" b="1" spc="75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conﬁrmation</a:t>
                      </a:r>
                      <a:r>
                        <a:rPr sz="1050" b="1" spc="65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050" b="1" spc="50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email</a:t>
                      </a:r>
                      <a:r>
                        <a:rPr sz="1050" b="1" spc="65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050" b="1" spc="75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or</a:t>
                      </a:r>
                      <a:r>
                        <a:rPr sz="1050" b="1" spc="65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050" b="1" spc="45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letter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T="34290" marB="0">
                    <a:lnT w="80010">
                      <a:solidFill>
                        <a:srgbClr val="FFFFFF"/>
                      </a:solidFill>
                      <a:prstDash val="solid"/>
                    </a:lnT>
                    <a:lnB w="8001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0010">
                      <a:solidFill>
                        <a:srgbClr val="FFFFFF"/>
                      </a:solidFill>
                      <a:prstDash val="solid"/>
                    </a:lnT>
                    <a:lnB w="8001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b="1" spc="85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3)</a:t>
                      </a:r>
                      <a:r>
                        <a:rPr sz="1050" b="1" spc="190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050" b="1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Travel</a:t>
                      </a:r>
                      <a:r>
                        <a:rPr sz="1050" b="1" spc="45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Dates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T="34290" marB="0">
                    <a:lnT w="80010">
                      <a:solidFill>
                        <a:srgbClr val="FFFFFF"/>
                      </a:solidFill>
                      <a:prstDash val="solid"/>
                    </a:lnT>
                    <a:lnB w="80009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0010">
                      <a:solidFill>
                        <a:srgbClr val="FFFFFF"/>
                      </a:solidFill>
                      <a:prstDash val="solid"/>
                    </a:lnT>
                    <a:lnB w="80009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390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270"/>
                        </a:spcBef>
                      </a:pPr>
                      <a:r>
                        <a:rPr sz="1050" b="1" spc="135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4)</a:t>
                      </a:r>
                      <a:r>
                        <a:rPr sz="1050" b="1" spc="190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050" b="1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Travel</a:t>
                      </a:r>
                      <a:r>
                        <a:rPr sz="1050" b="1" spc="50" dirty="0">
                          <a:solidFill>
                            <a:srgbClr val="333333"/>
                          </a:solidFill>
                          <a:latin typeface="Book Antiqua"/>
                          <a:cs typeface="Book Antiqua"/>
                        </a:rPr>
                        <a:t> information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T="34290" marB="0">
                    <a:lnT w="80009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0009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705374" y="3598871"/>
            <a:ext cx="3244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75" dirty="0">
                <a:solidFill>
                  <a:srgbClr val="333333"/>
                </a:solidFill>
                <a:latin typeface="Book Antiqua"/>
                <a:cs typeface="Book Antiqua"/>
              </a:rPr>
              <a:t>a)</a:t>
            </a:r>
            <a:r>
              <a:rPr sz="900" b="1" spc="35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900" b="1" dirty="0">
                <a:solidFill>
                  <a:srgbClr val="333333"/>
                </a:solidFill>
                <a:latin typeface="Book Antiqua"/>
                <a:cs typeface="Book Antiqua"/>
              </a:rPr>
              <a:t>Receipt</a:t>
            </a:r>
            <a:r>
              <a:rPr sz="900" b="1" spc="114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900" b="1" dirty="0">
                <a:solidFill>
                  <a:srgbClr val="333333"/>
                </a:solidFill>
                <a:latin typeface="Book Antiqua"/>
                <a:cs typeface="Book Antiqua"/>
              </a:rPr>
              <a:t>of</a:t>
            </a:r>
            <a:r>
              <a:rPr sz="900" b="1" spc="1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900" b="1" dirty="0">
                <a:solidFill>
                  <a:srgbClr val="333333"/>
                </a:solidFill>
                <a:latin typeface="Book Antiqua"/>
                <a:cs typeface="Book Antiqua"/>
              </a:rPr>
              <a:t>all</a:t>
            </a:r>
            <a:r>
              <a:rPr sz="900" b="1" spc="1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900" b="1" dirty="0">
                <a:solidFill>
                  <a:srgbClr val="333333"/>
                </a:solidFill>
                <a:latin typeface="Book Antiqua"/>
                <a:cs typeface="Book Antiqua"/>
              </a:rPr>
              <a:t>travel</a:t>
            </a:r>
            <a:r>
              <a:rPr sz="900" b="1" spc="114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900" b="1" spc="55" dirty="0">
                <a:solidFill>
                  <a:srgbClr val="333333"/>
                </a:solidFill>
                <a:latin typeface="Book Antiqua"/>
                <a:cs typeface="Book Antiqua"/>
              </a:rPr>
              <a:t>expenses,</a:t>
            </a:r>
            <a:r>
              <a:rPr sz="900" b="1" spc="1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900" b="1" dirty="0">
                <a:solidFill>
                  <a:srgbClr val="333333"/>
                </a:solidFill>
                <a:latin typeface="Book Antiqua"/>
                <a:cs typeface="Book Antiqua"/>
              </a:rPr>
              <a:t>including</a:t>
            </a:r>
            <a:r>
              <a:rPr sz="900" b="1" spc="114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900" b="1" spc="35" dirty="0">
                <a:solidFill>
                  <a:srgbClr val="333333"/>
                </a:solidFill>
                <a:latin typeface="Book Antiqua"/>
                <a:cs typeface="Book Antiqua"/>
              </a:rPr>
              <a:t>itemizations.</a:t>
            </a:r>
            <a:endParaRPr sz="900">
              <a:latin typeface="Book Antiqua"/>
              <a:cs typeface="Book Antiqu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7725" y="4302125"/>
            <a:ext cx="746124" cy="7461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11700" y="257521"/>
            <a:ext cx="3960495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20345" indent="-207645">
              <a:lnSpc>
                <a:spcPct val="100000"/>
              </a:lnSpc>
              <a:spcBef>
                <a:spcPts val="140"/>
              </a:spcBef>
              <a:buFont typeface="Segoe UI Symbol"/>
              <a:buChar char="➔"/>
              <a:tabLst>
                <a:tab pos="220345" algn="l"/>
              </a:tabLst>
            </a:pPr>
            <a:r>
              <a:rPr sz="1250" spc="95" dirty="0">
                <a:solidFill>
                  <a:srgbClr val="31384D"/>
                </a:solidFill>
                <a:latin typeface="Book Antiqua"/>
                <a:cs typeface="Book Antiqua"/>
              </a:rPr>
              <a:t>Students</a:t>
            </a:r>
            <a:r>
              <a:rPr sz="1250" spc="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b="1" u="heavy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Book Antiqua"/>
                <a:cs typeface="Book Antiqua"/>
              </a:rPr>
              <a:t>MUST</a:t>
            </a:r>
            <a:r>
              <a:rPr sz="1250" b="1" spc="2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spc="60" dirty="0">
                <a:solidFill>
                  <a:srgbClr val="31384D"/>
                </a:solidFill>
                <a:latin typeface="Book Antiqua"/>
                <a:cs typeface="Book Antiqua"/>
              </a:rPr>
              <a:t>apply</a:t>
            </a:r>
            <a:r>
              <a:rPr sz="1250" spc="1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spc="95" dirty="0">
                <a:solidFill>
                  <a:srgbClr val="31384D"/>
                </a:solidFill>
                <a:latin typeface="Book Antiqua"/>
                <a:cs typeface="Book Antiqua"/>
              </a:rPr>
              <a:t>for</a:t>
            </a:r>
            <a:r>
              <a:rPr sz="1250" spc="2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spc="85" dirty="0">
                <a:solidFill>
                  <a:srgbClr val="31384D"/>
                </a:solidFill>
                <a:latin typeface="Book Antiqua"/>
                <a:cs typeface="Book Antiqua"/>
              </a:rPr>
              <a:t>funds</a:t>
            </a:r>
            <a:r>
              <a:rPr sz="1250" spc="2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spc="80" dirty="0">
                <a:solidFill>
                  <a:srgbClr val="31384D"/>
                </a:solidFill>
                <a:latin typeface="Book Antiqua"/>
                <a:cs typeface="Book Antiqua"/>
              </a:rPr>
              <a:t>prior</a:t>
            </a:r>
            <a:r>
              <a:rPr sz="1250" spc="1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spc="105" dirty="0">
                <a:solidFill>
                  <a:srgbClr val="31384D"/>
                </a:solidFill>
                <a:latin typeface="Book Antiqua"/>
                <a:cs typeface="Book Antiqua"/>
              </a:rPr>
              <a:t>to</a:t>
            </a:r>
            <a:r>
              <a:rPr sz="1250" spc="2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spc="65" dirty="0">
                <a:solidFill>
                  <a:srgbClr val="31384D"/>
                </a:solidFill>
                <a:latin typeface="Book Antiqua"/>
                <a:cs typeface="Book Antiqua"/>
              </a:rPr>
              <a:t>travel.</a:t>
            </a:r>
            <a:endParaRPr sz="125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1700" y="682271"/>
            <a:ext cx="3787775" cy="419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0345" marR="5080" indent="-207645">
              <a:lnSpc>
                <a:spcPct val="103200"/>
              </a:lnSpc>
              <a:spcBef>
                <a:spcPts val="90"/>
              </a:spcBef>
              <a:buFont typeface="Segoe UI Symbol"/>
              <a:buChar char="➔"/>
              <a:tabLst>
                <a:tab pos="220345" algn="l"/>
              </a:tabLst>
            </a:pPr>
            <a:r>
              <a:rPr sz="1250" spc="70" dirty="0">
                <a:solidFill>
                  <a:srgbClr val="31384D"/>
                </a:solidFill>
                <a:latin typeface="Book Antiqua"/>
                <a:cs typeface="Book Antiqua"/>
              </a:rPr>
              <a:t>Applications</a:t>
            </a:r>
            <a:r>
              <a:rPr sz="125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spc="95" dirty="0">
                <a:solidFill>
                  <a:srgbClr val="31384D"/>
                </a:solidFill>
                <a:latin typeface="Book Antiqua"/>
                <a:cs typeface="Book Antiqua"/>
              </a:rPr>
              <a:t>for</a:t>
            </a:r>
            <a:r>
              <a:rPr sz="125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b="1" spc="90" dirty="0">
                <a:solidFill>
                  <a:srgbClr val="31384D"/>
                </a:solidFill>
                <a:latin typeface="Book Antiqua"/>
                <a:cs typeface="Book Antiqua"/>
              </a:rPr>
              <a:t>retroactive</a:t>
            </a:r>
            <a:r>
              <a:rPr sz="1250" b="1" spc="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b="1" spc="90" dirty="0">
                <a:solidFill>
                  <a:srgbClr val="31384D"/>
                </a:solidFill>
                <a:latin typeface="Book Antiqua"/>
                <a:cs typeface="Book Antiqua"/>
              </a:rPr>
              <a:t>reimbursement </a:t>
            </a:r>
            <a:r>
              <a:rPr sz="1250" b="1" dirty="0">
                <a:solidFill>
                  <a:srgbClr val="31384D"/>
                </a:solidFill>
                <a:latin typeface="Book Antiqua"/>
                <a:cs typeface="Book Antiqua"/>
              </a:rPr>
              <a:t>will</a:t>
            </a:r>
            <a:r>
              <a:rPr sz="1250" b="1" spc="3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b="1" u="heavy" spc="110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Book Antiqua"/>
                <a:cs typeface="Book Antiqua"/>
              </a:rPr>
              <a:t>not</a:t>
            </a:r>
            <a:r>
              <a:rPr sz="1250" b="1" spc="3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b="1" spc="55" dirty="0">
                <a:solidFill>
                  <a:srgbClr val="31384D"/>
                </a:solidFill>
                <a:latin typeface="Book Antiqua"/>
                <a:cs typeface="Book Antiqua"/>
              </a:rPr>
              <a:t>be</a:t>
            </a:r>
            <a:r>
              <a:rPr sz="1250" b="1" spc="3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250" b="1" spc="65" dirty="0">
                <a:solidFill>
                  <a:srgbClr val="31384D"/>
                </a:solidFill>
                <a:latin typeface="Book Antiqua"/>
                <a:cs typeface="Book Antiqua"/>
              </a:rPr>
              <a:t>accepted</a:t>
            </a:r>
            <a:r>
              <a:rPr sz="1250" spc="65" dirty="0">
                <a:solidFill>
                  <a:srgbClr val="31384D"/>
                </a:solidFill>
                <a:latin typeface="Book Antiqua"/>
                <a:cs typeface="Book Antiqua"/>
              </a:rPr>
              <a:t>.</a:t>
            </a:r>
            <a:endParaRPr sz="1250">
              <a:latin typeface="Book Antiqua"/>
              <a:cs typeface="Book Antiqua"/>
            </a:endParaRPr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BE95B7-9F07-2449-4966-248EF1258A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400" y="295275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42"/>
    </mc:Choice>
    <mc:Fallback>
      <p:transition spd="slow" advTm="31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550" y="249592"/>
            <a:ext cx="286575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850" spc="185" dirty="0"/>
              <a:t>Receipt </a:t>
            </a:r>
            <a:r>
              <a:rPr sz="3850" spc="235" dirty="0"/>
              <a:t>Itemization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4559300" y="484123"/>
            <a:ext cx="4252595" cy="68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345" marR="5080" indent="-207645">
              <a:lnSpc>
                <a:spcPct val="114999"/>
              </a:lnSpc>
              <a:spcBef>
                <a:spcPts val="100"/>
              </a:spcBef>
              <a:buFont typeface="Segoe UI Symbol"/>
              <a:buChar char="➔"/>
              <a:tabLst>
                <a:tab pos="220345" algn="l"/>
              </a:tabLst>
            </a:pPr>
            <a:r>
              <a:rPr sz="1250" spc="85" dirty="0">
                <a:solidFill>
                  <a:srgbClr val="333333"/>
                </a:solidFill>
                <a:latin typeface="Book Antiqua"/>
                <a:cs typeface="Book Antiqua"/>
              </a:rPr>
              <a:t>To</a:t>
            </a:r>
            <a:r>
              <a:rPr sz="1250" spc="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0" dirty="0">
                <a:solidFill>
                  <a:srgbClr val="333333"/>
                </a:solidFill>
                <a:latin typeface="Book Antiqua"/>
                <a:cs typeface="Book Antiqua"/>
              </a:rPr>
              <a:t>be</a:t>
            </a:r>
            <a:r>
              <a:rPr sz="1250" spc="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0" dirty="0">
                <a:solidFill>
                  <a:srgbClr val="333333"/>
                </a:solidFill>
                <a:latin typeface="Book Antiqua"/>
                <a:cs typeface="Book Antiqua"/>
              </a:rPr>
              <a:t>reimbursed</a:t>
            </a:r>
            <a:r>
              <a:rPr sz="1250" spc="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5" dirty="0">
                <a:solidFill>
                  <a:srgbClr val="333333"/>
                </a:solidFill>
                <a:latin typeface="Book Antiqua"/>
                <a:cs typeface="Book Antiqua"/>
              </a:rPr>
              <a:t>for</a:t>
            </a:r>
            <a:r>
              <a:rPr sz="1250" spc="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60" dirty="0">
                <a:solidFill>
                  <a:srgbClr val="333333"/>
                </a:solidFill>
                <a:latin typeface="Book Antiqua"/>
                <a:cs typeface="Book Antiqua"/>
              </a:rPr>
              <a:t>travel</a:t>
            </a:r>
            <a:r>
              <a:rPr sz="1250" spc="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80" dirty="0">
                <a:solidFill>
                  <a:srgbClr val="333333"/>
                </a:solidFill>
                <a:latin typeface="Book Antiqua"/>
                <a:cs typeface="Book Antiqua"/>
              </a:rPr>
              <a:t>expenses,</a:t>
            </a:r>
            <a:r>
              <a:rPr sz="1250" spc="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dirty="0">
                <a:solidFill>
                  <a:srgbClr val="333333"/>
                </a:solidFill>
                <a:latin typeface="Book Antiqua"/>
                <a:cs typeface="Book Antiqua"/>
              </a:rPr>
              <a:t>you </a:t>
            </a:r>
            <a:r>
              <a:rPr sz="1250" b="1" dirty="0">
                <a:solidFill>
                  <a:srgbClr val="333333"/>
                </a:solidFill>
                <a:latin typeface="Book Antiqua"/>
                <a:cs typeface="Book Antiqua"/>
              </a:rPr>
              <a:t>will</a:t>
            </a:r>
            <a:r>
              <a:rPr sz="1250" b="1" spc="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b="1" spc="35" dirty="0">
                <a:solidFill>
                  <a:srgbClr val="333333"/>
                </a:solidFill>
                <a:latin typeface="Book Antiqua"/>
                <a:cs typeface="Book Antiqua"/>
              </a:rPr>
              <a:t>need </a:t>
            </a:r>
            <a:r>
              <a:rPr sz="1250" b="1" spc="85" dirty="0">
                <a:solidFill>
                  <a:srgbClr val="333333"/>
                </a:solidFill>
                <a:latin typeface="Book Antiqua"/>
                <a:cs typeface="Book Antiqua"/>
              </a:rPr>
              <a:t>to</a:t>
            </a:r>
            <a:r>
              <a:rPr sz="1250" b="1" spc="3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b="1" spc="65" dirty="0">
                <a:solidFill>
                  <a:srgbClr val="333333"/>
                </a:solidFill>
                <a:latin typeface="Book Antiqua"/>
                <a:cs typeface="Book Antiqua"/>
              </a:rPr>
              <a:t>submit</a:t>
            </a:r>
            <a:r>
              <a:rPr sz="1250" b="1" spc="3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5" dirty="0">
                <a:solidFill>
                  <a:srgbClr val="333333"/>
                </a:solidFill>
                <a:latin typeface="Book Antiqua"/>
                <a:cs typeface="Book Antiqua"/>
              </a:rPr>
              <a:t>a</a:t>
            </a:r>
            <a:r>
              <a:rPr sz="1250" spc="3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dirty="0">
                <a:solidFill>
                  <a:srgbClr val="333333"/>
                </a:solidFill>
                <a:latin typeface="Book Antiqua"/>
                <a:cs typeface="Book Antiqua"/>
              </a:rPr>
              <a:t>valid</a:t>
            </a:r>
            <a:r>
              <a:rPr sz="1250" spc="4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70" dirty="0">
                <a:solidFill>
                  <a:srgbClr val="333333"/>
                </a:solidFill>
                <a:latin typeface="Book Antiqua"/>
                <a:cs typeface="Book Antiqua"/>
              </a:rPr>
              <a:t>receipt</a:t>
            </a:r>
            <a:r>
              <a:rPr sz="1250" spc="3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90" dirty="0">
                <a:solidFill>
                  <a:srgbClr val="333333"/>
                </a:solidFill>
                <a:latin typeface="Book Antiqua"/>
                <a:cs typeface="Book Antiqua"/>
              </a:rPr>
              <a:t>that</a:t>
            </a:r>
            <a:r>
              <a:rPr sz="1250" spc="4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dirty="0">
                <a:solidFill>
                  <a:srgbClr val="333333"/>
                </a:solidFill>
                <a:latin typeface="Book Antiqua"/>
                <a:cs typeface="Book Antiqua"/>
              </a:rPr>
              <a:t>MUST</a:t>
            </a:r>
            <a:r>
              <a:rPr sz="1250" spc="4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55" dirty="0">
                <a:solidFill>
                  <a:srgbClr val="333333"/>
                </a:solidFill>
                <a:latin typeface="Book Antiqua"/>
                <a:cs typeface="Book Antiqua"/>
              </a:rPr>
              <a:t>indicate </a:t>
            </a:r>
            <a:r>
              <a:rPr sz="1250" spc="75" dirty="0">
                <a:solidFill>
                  <a:srgbClr val="333333"/>
                </a:solidFill>
                <a:latin typeface="Book Antiqua"/>
                <a:cs typeface="Book Antiqua"/>
              </a:rPr>
              <a:t>payment</a:t>
            </a:r>
            <a:r>
              <a:rPr sz="125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55" dirty="0">
                <a:solidFill>
                  <a:srgbClr val="333333"/>
                </a:solidFill>
                <a:latin typeface="Book Antiqua"/>
                <a:cs typeface="Book Antiqua"/>
              </a:rPr>
              <a:t>was</a:t>
            </a:r>
            <a:r>
              <a:rPr sz="125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55" dirty="0">
                <a:solidFill>
                  <a:srgbClr val="333333"/>
                </a:solidFill>
                <a:latin typeface="Book Antiqua"/>
                <a:cs typeface="Book Antiqua"/>
              </a:rPr>
              <a:t>received</a:t>
            </a:r>
            <a:r>
              <a:rPr sz="125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60" dirty="0">
                <a:solidFill>
                  <a:srgbClr val="333333"/>
                </a:solidFill>
                <a:latin typeface="Book Antiqua"/>
                <a:cs typeface="Book Antiqua"/>
              </a:rPr>
              <a:t>and</a:t>
            </a:r>
            <a:r>
              <a:rPr sz="125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250" spc="55" dirty="0">
                <a:solidFill>
                  <a:srgbClr val="333333"/>
                </a:solidFill>
                <a:latin typeface="Book Antiqua"/>
                <a:cs typeface="Book Antiqua"/>
              </a:rPr>
              <a:t>includes:</a:t>
            </a:r>
            <a:endParaRPr sz="125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1735" y="1382648"/>
            <a:ext cx="14605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5" dirty="0">
                <a:solidFill>
                  <a:srgbClr val="31384D"/>
                </a:solidFill>
                <a:latin typeface="Segoe UI Symbol"/>
                <a:cs typeface="Segoe UI Symbol"/>
              </a:rPr>
              <a:t>❏</a:t>
            </a:r>
            <a:endParaRPr sz="95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3980" y="1400175"/>
            <a:ext cx="757555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950" b="1" spc="-10" dirty="0">
                <a:solidFill>
                  <a:srgbClr val="31384D"/>
                </a:solidFill>
                <a:latin typeface="Arial"/>
                <a:cs typeface="Arial"/>
              </a:rPr>
              <a:t>Vendor</a:t>
            </a:r>
            <a:r>
              <a:rPr sz="950" b="1" spc="-20" dirty="0">
                <a:solidFill>
                  <a:srgbClr val="31384D"/>
                </a:solidFill>
                <a:latin typeface="Arial"/>
                <a:cs typeface="Arial"/>
              </a:rPr>
              <a:t> name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1800" y="1382648"/>
            <a:ext cx="196215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-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whom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services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were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obtained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from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1735" y="1682369"/>
            <a:ext cx="14605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5" dirty="0">
                <a:solidFill>
                  <a:srgbClr val="31384D"/>
                </a:solidFill>
                <a:latin typeface="Segoe UI Symbol"/>
                <a:cs typeface="Segoe UI Symbol"/>
              </a:rPr>
              <a:t>❏</a:t>
            </a:r>
            <a:endParaRPr sz="95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3980" y="1699895"/>
            <a:ext cx="274320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950" b="1" spc="-20" dirty="0">
                <a:solidFill>
                  <a:srgbClr val="31384D"/>
                </a:solidFill>
                <a:latin typeface="Arial"/>
                <a:cs typeface="Arial"/>
              </a:rPr>
              <a:t>Date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6064" y="1682369"/>
            <a:ext cx="23164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-</a:t>
            </a:r>
            <a:r>
              <a:rPr sz="950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confirm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expenses</a:t>
            </a:r>
            <a:r>
              <a:rPr sz="950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occurred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during</a:t>
            </a:r>
            <a:r>
              <a:rPr sz="950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the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trip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1735" y="2003806"/>
            <a:ext cx="14605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5" dirty="0">
                <a:solidFill>
                  <a:srgbClr val="31384D"/>
                </a:solidFill>
                <a:latin typeface="Segoe UI Symbol"/>
                <a:cs typeface="Segoe UI Symbol"/>
              </a:rPr>
              <a:t>❏</a:t>
            </a:r>
            <a:endParaRPr sz="950">
              <a:latin typeface="Segoe UI Symbol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3980" y="2021332"/>
            <a:ext cx="1292860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Itemization</a:t>
            </a:r>
            <a:r>
              <a:rPr sz="950" b="1" spc="-3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of</a:t>
            </a:r>
            <a:r>
              <a:rPr sz="950" b="1" spc="-3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31384D"/>
                </a:solidFill>
                <a:latin typeface="Arial"/>
                <a:cs typeface="Arial"/>
              </a:rPr>
              <a:t>Charges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7442" y="2003806"/>
            <a:ext cx="143764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-</a:t>
            </a:r>
            <a:r>
              <a:rPr sz="950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taxes,</a:t>
            </a:r>
            <a:r>
              <a:rPr sz="950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fees,</a:t>
            </a:r>
            <a:r>
              <a:rPr sz="950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payment,</a:t>
            </a:r>
            <a:r>
              <a:rPr sz="950" spc="-25" dirty="0">
                <a:solidFill>
                  <a:srgbClr val="31384D"/>
                </a:solidFill>
                <a:latin typeface="Arial"/>
                <a:cs typeface="Arial"/>
              </a:rPr>
              <a:t> etc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91735" y="2308606"/>
            <a:ext cx="14605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5" dirty="0">
                <a:solidFill>
                  <a:srgbClr val="31384D"/>
                </a:solidFill>
                <a:latin typeface="Segoe UI Symbol"/>
                <a:cs typeface="Segoe UI Symbol"/>
              </a:rPr>
              <a:t>❏</a:t>
            </a:r>
            <a:endParaRPr sz="950">
              <a:latin typeface="Segoe UI Symbol"/>
              <a:cs typeface="Segoe UI 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73980" y="2326132"/>
            <a:ext cx="991869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Proof</a:t>
            </a:r>
            <a:r>
              <a:rPr sz="950" b="1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of</a:t>
            </a:r>
            <a:r>
              <a:rPr sz="950" b="1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31384D"/>
                </a:solidFill>
                <a:latin typeface="Arial"/>
                <a:cs typeface="Arial"/>
              </a:rPr>
              <a:t>payment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5947" y="2308606"/>
            <a:ext cx="237109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-</a:t>
            </a:r>
            <a:r>
              <a:rPr sz="950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indicate</a:t>
            </a:r>
            <a:r>
              <a:rPr sz="950" spc="-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u="sng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charged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,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show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a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u="sng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credit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,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or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 marked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61280" y="2453386"/>
            <a:ext cx="3625215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50" u="sng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balance</a:t>
            </a:r>
            <a:r>
              <a:rPr sz="950" u="sng" spc="-20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 </a:t>
            </a:r>
            <a:r>
              <a:rPr sz="950" u="sng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paid</a:t>
            </a:r>
            <a:r>
              <a:rPr sz="950" u="sng" spc="-15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 </a:t>
            </a:r>
            <a:r>
              <a:rPr sz="950" u="sng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in</a:t>
            </a:r>
            <a:r>
              <a:rPr sz="950" u="sng" spc="-20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 </a:t>
            </a:r>
            <a:r>
              <a:rPr sz="950" u="sng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full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(must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include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company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representative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signature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and</a:t>
            </a:r>
            <a:r>
              <a:rPr sz="950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printed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name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Receipts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should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not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be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altered).</a:t>
            </a:r>
            <a:r>
              <a:rPr sz="950" spc="-5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A</a:t>
            </a:r>
            <a:r>
              <a:rPr sz="950" spc="-6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31384D"/>
                </a:solidFill>
                <a:latin typeface="Arial"/>
                <a:cs typeface="Arial"/>
              </a:rPr>
              <a:t>PAID</a:t>
            </a:r>
            <a:r>
              <a:rPr sz="950" b="1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stamp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31384D"/>
                </a:solidFill>
                <a:latin typeface="Arial"/>
                <a:cs typeface="Arial"/>
              </a:rPr>
              <a:t>is 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not</a:t>
            </a:r>
            <a:r>
              <a:rPr sz="950" b="1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acceptable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nor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is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a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bank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statement.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91735" y="3042666"/>
            <a:ext cx="14605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5" dirty="0">
                <a:solidFill>
                  <a:srgbClr val="31384D"/>
                </a:solidFill>
                <a:latin typeface="Segoe UI Symbol"/>
                <a:cs typeface="Segoe UI Symbol"/>
              </a:rPr>
              <a:t>❏</a:t>
            </a:r>
            <a:endParaRPr sz="950">
              <a:latin typeface="Segoe UI Symbol"/>
              <a:cs typeface="Segoe UI 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73980" y="3060192"/>
            <a:ext cx="455295" cy="1447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950" b="1" spc="-10" dirty="0">
                <a:solidFill>
                  <a:srgbClr val="31384D"/>
                </a:solidFill>
                <a:latin typeface="Arial"/>
                <a:cs typeface="Arial"/>
              </a:rPr>
              <a:t>Mileage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36876" y="3042666"/>
            <a:ext cx="302641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-</a:t>
            </a:r>
            <a:r>
              <a:rPr sz="950" spc="-3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map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showing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distance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traveled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to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and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from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conference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91735" y="3187446"/>
            <a:ext cx="3891915" cy="122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26670">
              <a:lnSpc>
                <a:spcPct val="100000"/>
              </a:lnSpc>
              <a:spcBef>
                <a:spcPts val="100"/>
              </a:spcBef>
            </a:pPr>
            <a:r>
              <a:rPr sz="950" u="sng" spc="-10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ONLY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;</a:t>
            </a:r>
            <a:r>
              <a:rPr sz="950" spc="-3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31384D"/>
                </a:solidFill>
                <a:latin typeface="Arial"/>
                <a:cs typeface="Arial"/>
              </a:rPr>
              <a:t>gas</a:t>
            </a:r>
            <a:r>
              <a:rPr sz="950" i="1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31384D"/>
                </a:solidFill>
                <a:latin typeface="Arial"/>
                <a:cs typeface="Arial"/>
              </a:rPr>
              <a:t>receipts</a:t>
            </a:r>
            <a:r>
              <a:rPr sz="950" i="1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31384D"/>
                </a:solidFill>
                <a:latin typeface="Arial"/>
                <a:cs typeface="Arial"/>
              </a:rPr>
              <a:t>are</a:t>
            </a:r>
            <a:r>
              <a:rPr sz="950" i="1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i="1" dirty="0">
                <a:solidFill>
                  <a:srgbClr val="31384D"/>
                </a:solidFill>
                <a:latin typeface="Arial"/>
                <a:cs typeface="Arial"/>
              </a:rPr>
              <a:t>not</a:t>
            </a:r>
            <a:r>
              <a:rPr sz="950" b="1" i="1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31384D"/>
                </a:solidFill>
                <a:latin typeface="Arial"/>
                <a:cs typeface="Arial"/>
              </a:rPr>
              <a:t>acceptable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.</a:t>
            </a:r>
            <a:r>
              <a:rPr sz="950" b="1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If</a:t>
            </a:r>
            <a:r>
              <a:rPr sz="950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traveling</a:t>
            </a:r>
            <a:r>
              <a:rPr sz="950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with</a:t>
            </a:r>
            <a:r>
              <a:rPr sz="950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personal</a:t>
            </a:r>
            <a:r>
              <a:rPr sz="950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car,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please</a:t>
            </a:r>
            <a:r>
              <a:rPr sz="950" spc="-4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provide</a:t>
            </a:r>
            <a:r>
              <a:rPr sz="950" spc="-3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u="sng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license</a:t>
            </a:r>
            <a:r>
              <a:rPr sz="950" u="sng" spc="-30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 </a:t>
            </a:r>
            <a:r>
              <a:rPr sz="950" u="sng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plate</a:t>
            </a:r>
            <a:r>
              <a:rPr sz="950" u="sng" spc="-30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 </a:t>
            </a:r>
            <a:r>
              <a:rPr sz="950" u="sng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number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,</a:t>
            </a:r>
            <a:r>
              <a:rPr sz="950" spc="-3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and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u="sng" spc="-10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insurance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Arial"/>
              <a:cs typeface="Arial"/>
            </a:endParaRPr>
          </a:p>
          <a:p>
            <a:pPr marL="181610" marR="5080" indent="-169545">
              <a:lnSpc>
                <a:spcPct val="100000"/>
              </a:lnSpc>
            </a:pPr>
            <a:r>
              <a:rPr sz="950" spc="105" dirty="0">
                <a:solidFill>
                  <a:srgbClr val="31384D"/>
                </a:solidFill>
                <a:latin typeface="Segoe UI Symbol"/>
                <a:cs typeface="Segoe UI Symbol"/>
              </a:rPr>
              <a:t>❏</a:t>
            </a:r>
            <a:r>
              <a:rPr sz="950" spc="114" dirty="0">
                <a:solidFill>
                  <a:srgbClr val="31384D"/>
                </a:solidFill>
                <a:latin typeface="Segoe UI Symbol"/>
                <a:cs typeface="Segoe UI Symbol"/>
              </a:rPr>
              <a:t> 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Keep</a:t>
            </a:r>
            <a:r>
              <a:rPr sz="950" b="1" spc="-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original</a:t>
            </a:r>
            <a:r>
              <a:rPr sz="950" b="1" spc="-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receipts</a:t>
            </a:r>
            <a:r>
              <a:rPr sz="950" b="1" spc="-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until</a:t>
            </a:r>
            <a:r>
              <a:rPr sz="950" b="1" spc="-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fully</a:t>
            </a:r>
            <a:r>
              <a:rPr sz="950" b="1" spc="-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31384D"/>
                </a:solidFill>
                <a:latin typeface="Arial"/>
                <a:cs typeface="Arial"/>
              </a:rPr>
              <a:t>approved/processed.</a:t>
            </a:r>
            <a:r>
              <a:rPr sz="950" b="1" spc="-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Make</a:t>
            </a:r>
            <a:r>
              <a:rPr sz="950" b="1" spc="-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31384D"/>
                </a:solidFill>
                <a:latin typeface="Arial"/>
                <a:cs typeface="Arial"/>
              </a:rPr>
              <a:t>sure 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all</a:t>
            </a:r>
            <a:r>
              <a:rPr sz="950" b="1" spc="-10" dirty="0">
                <a:solidFill>
                  <a:srgbClr val="31384D"/>
                </a:solidFill>
                <a:latin typeface="Arial"/>
                <a:cs typeface="Arial"/>
              </a:rPr>
              <a:t> scanned/emailed</a:t>
            </a:r>
            <a:r>
              <a:rPr sz="950" b="1" spc="-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receipts</a:t>
            </a:r>
            <a:r>
              <a:rPr sz="950" b="1" spc="-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are</a:t>
            </a:r>
            <a:r>
              <a:rPr sz="950" b="1" spc="-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clear</a:t>
            </a:r>
            <a:r>
              <a:rPr sz="950" b="1" spc="-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and</a:t>
            </a:r>
            <a:r>
              <a:rPr sz="950" b="1" spc="-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31384D"/>
                </a:solidFill>
                <a:latin typeface="Arial"/>
                <a:cs typeface="Arial"/>
              </a:rPr>
              <a:t>legible.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Arial"/>
              <a:cs typeface="Arial"/>
            </a:endParaRPr>
          </a:p>
          <a:p>
            <a:pPr marL="181610" marR="61594" indent="-169545">
              <a:lnSpc>
                <a:spcPct val="114999"/>
              </a:lnSpc>
            </a:pPr>
            <a:r>
              <a:rPr sz="950" spc="105" dirty="0">
                <a:solidFill>
                  <a:srgbClr val="31384D"/>
                </a:solidFill>
                <a:latin typeface="Segoe UI Symbol"/>
                <a:cs typeface="Segoe UI Symbol"/>
              </a:rPr>
              <a:t>❏</a:t>
            </a:r>
            <a:r>
              <a:rPr sz="950" spc="110" dirty="0">
                <a:solidFill>
                  <a:srgbClr val="31384D"/>
                </a:solidFill>
                <a:latin typeface="Segoe UI Symbol"/>
                <a:cs typeface="Segoe UI Symbol"/>
              </a:rPr>
              <a:t> </a:t>
            </a:r>
            <a:r>
              <a:rPr sz="950" b="1" u="sng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Please</a:t>
            </a:r>
            <a:r>
              <a:rPr sz="950" b="1" u="sng" spc="-15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 </a:t>
            </a:r>
            <a:r>
              <a:rPr sz="950" b="1" u="sng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Arial"/>
                <a:cs typeface="Arial"/>
              </a:rPr>
              <a:t>Note</a:t>
            </a:r>
            <a:r>
              <a:rPr sz="950" b="1" dirty="0">
                <a:solidFill>
                  <a:srgbClr val="31384D"/>
                </a:solidFill>
                <a:latin typeface="Arial"/>
                <a:cs typeface="Arial"/>
              </a:rPr>
              <a:t>:</a:t>
            </a:r>
            <a:r>
              <a:rPr sz="950" b="1" spc="-2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You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may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screenshot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or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copy/paste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small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receipts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onto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an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8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½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x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31384D"/>
                </a:solidFill>
                <a:latin typeface="Arial"/>
                <a:cs typeface="Arial"/>
              </a:rPr>
              <a:t>11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paper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or</a:t>
            </a:r>
            <a:r>
              <a:rPr sz="950" spc="-15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1384D"/>
                </a:solidFill>
                <a:latin typeface="Arial"/>
                <a:cs typeface="Arial"/>
              </a:rPr>
              <a:t>pdf</a:t>
            </a:r>
            <a:r>
              <a:rPr sz="950" spc="-10" dirty="0">
                <a:solidFill>
                  <a:srgbClr val="31384D"/>
                </a:solidFill>
                <a:latin typeface="Arial"/>
                <a:cs typeface="Arial"/>
              </a:rPr>
              <a:t> file.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E1C70A-E440-BCE3-C12A-F76C465593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0" y="2924556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"/>
    </mc:Choice>
    <mc:Fallback>
      <p:transition spd="slow" advTm="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Lodging/Hotel </a:t>
            </a:r>
            <a:r>
              <a:rPr spc="229" dirty="0"/>
              <a:t>Itemization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49775" y="490858"/>
            <a:ext cx="4036060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10"/>
              </a:spcBef>
              <a:buFont typeface="Segoe UI Symbol"/>
              <a:buChar char="➔"/>
              <a:tabLst>
                <a:tab pos="201295" algn="l"/>
              </a:tabLst>
            </a:pP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It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is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expected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that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students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share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their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hotel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room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40" dirty="0">
                <a:solidFill>
                  <a:srgbClr val="31384D"/>
                </a:solidFill>
                <a:latin typeface="Book Antiqua"/>
                <a:cs typeface="Book Antiqua"/>
              </a:rPr>
              <a:t>with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8370" y="643258"/>
            <a:ext cx="3848100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fellow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presenters,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when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possible.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For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domestic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45" dirty="0">
                <a:solidFill>
                  <a:srgbClr val="31384D"/>
                </a:solidFill>
                <a:latin typeface="Book Antiqua"/>
                <a:cs typeface="Book Antiqua"/>
              </a:rPr>
              <a:t>lodging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8370" y="795658"/>
            <a:ext cx="158813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there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is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a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90" dirty="0">
                <a:solidFill>
                  <a:srgbClr val="31384D"/>
                </a:solidFill>
                <a:latin typeface="Book Antiqua"/>
                <a:cs typeface="Book Antiqua"/>
              </a:rPr>
              <a:t>maximum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45" dirty="0">
                <a:solidFill>
                  <a:srgbClr val="31384D"/>
                </a:solidFill>
                <a:latin typeface="Book Antiqua"/>
                <a:cs typeface="Book Antiqua"/>
              </a:rPr>
              <a:t>of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6784" y="827549"/>
            <a:ext cx="2065655" cy="152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0"/>
              </a:lnSpc>
            </a:pPr>
            <a:r>
              <a:rPr sz="1100" b="1" spc="130" dirty="0">
                <a:solidFill>
                  <a:srgbClr val="31384D"/>
                </a:solidFill>
                <a:latin typeface="Book Antiqua"/>
                <a:cs typeface="Book Antiqua"/>
              </a:rPr>
              <a:t>$275.00</a:t>
            </a:r>
            <a:r>
              <a:rPr sz="1100" b="1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b="1" spc="60" dirty="0">
                <a:solidFill>
                  <a:srgbClr val="31384D"/>
                </a:solidFill>
                <a:latin typeface="Book Antiqua"/>
                <a:cs typeface="Book Antiqua"/>
              </a:rPr>
              <a:t>per</a:t>
            </a:r>
            <a:r>
              <a:rPr sz="1100" b="1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b="1" spc="60" dirty="0">
                <a:solidFill>
                  <a:srgbClr val="31384D"/>
                </a:solidFill>
                <a:latin typeface="Book Antiqua"/>
                <a:cs typeface="Book Antiqua"/>
              </a:rPr>
              <a:t>night</a:t>
            </a:r>
            <a:r>
              <a:rPr sz="1100" b="1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b="1" spc="50" dirty="0">
                <a:solidFill>
                  <a:srgbClr val="31384D"/>
                </a:solidFill>
                <a:latin typeface="Book Antiqua"/>
                <a:cs typeface="Book Antiqua"/>
              </a:rPr>
              <a:t>(excluding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1070" y="979949"/>
            <a:ext cx="490220" cy="152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0"/>
              </a:lnSpc>
            </a:pPr>
            <a:r>
              <a:rPr sz="1100" b="1" spc="75" dirty="0">
                <a:solidFill>
                  <a:srgbClr val="31384D"/>
                </a:solidFill>
                <a:latin typeface="Book Antiqua"/>
                <a:cs typeface="Book Antiqua"/>
              </a:rPr>
              <a:t>taxes).</a:t>
            </a:r>
            <a:endParaRPr sz="1100">
              <a:latin typeface="Book Antiqua"/>
              <a:cs typeface="Book Antiqu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85437" y="1947924"/>
            <a:ext cx="1677670" cy="1225550"/>
            <a:chOff x="1085437" y="1947924"/>
            <a:chExt cx="1677670" cy="12255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4487" y="1966974"/>
              <a:ext cx="1639324" cy="11868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94962" y="1957449"/>
              <a:ext cx="1658620" cy="1206500"/>
            </a:xfrm>
            <a:custGeom>
              <a:avLst/>
              <a:gdLst/>
              <a:ahLst/>
              <a:cxnLst/>
              <a:rect l="l" t="t" r="r" b="b"/>
              <a:pathLst>
                <a:path w="1658620" h="1206500">
                  <a:moveTo>
                    <a:pt x="0" y="0"/>
                  </a:moveTo>
                  <a:lnTo>
                    <a:pt x="1658374" y="0"/>
                  </a:lnTo>
                  <a:lnTo>
                    <a:pt x="1658374" y="1205900"/>
                  </a:lnTo>
                  <a:lnTo>
                    <a:pt x="0" y="1205900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49775" y="1238780"/>
            <a:ext cx="4105275" cy="70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5080" indent="-188595">
              <a:lnSpc>
                <a:spcPct val="101000"/>
              </a:lnSpc>
              <a:spcBef>
                <a:spcPts val="95"/>
              </a:spcBef>
              <a:buFont typeface="Segoe UI Symbol"/>
              <a:buChar char="➔"/>
              <a:tabLst>
                <a:tab pos="201295" algn="l"/>
              </a:tabLst>
            </a:pP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If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invoice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has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payee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listed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as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90" dirty="0">
                <a:solidFill>
                  <a:srgbClr val="31384D"/>
                </a:solidFill>
                <a:latin typeface="Book Antiqua"/>
                <a:cs typeface="Book Antiqua"/>
              </a:rPr>
              <a:t>name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other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than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applicant,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please</a:t>
            </a:r>
            <a:r>
              <a:rPr sz="1100" spc="4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submit</a:t>
            </a:r>
            <a:r>
              <a:rPr sz="1100" spc="4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proof</a:t>
            </a:r>
            <a:r>
              <a:rPr sz="1100" spc="5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of</a:t>
            </a:r>
            <a:r>
              <a:rPr sz="1100" spc="4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payment</a:t>
            </a:r>
            <a:r>
              <a:rPr sz="1100" spc="5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to</a:t>
            </a:r>
            <a:r>
              <a:rPr sz="1100" spc="4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spc="5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individual</a:t>
            </a:r>
            <a:r>
              <a:rPr sz="1100" spc="4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0" dirty="0">
                <a:solidFill>
                  <a:srgbClr val="31384D"/>
                </a:solidFill>
                <a:latin typeface="Book Antiqua"/>
                <a:cs typeface="Book Antiqua"/>
              </a:rPr>
              <a:t>listed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on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invoice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(include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date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of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transaction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and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vendor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30" dirty="0">
                <a:solidFill>
                  <a:srgbClr val="31384D"/>
                </a:solidFill>
                <a:latin typeface="Book Antiqua"/>
                <a:cs typeface="Book Antiqua"/>
              </a:rPr>
              <a:t>used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to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perform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payment).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49775" y="2108980"/>
            <a:ext cx="1880870" cy="1134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108585" indent="-188595">
              <a:lnSpc>
                <a:spcPct val="116199"/>
              </a:lnSpc>
              <a:spcBef>
                <a:spcPts val="95"/>
              </a:spcBef>
              <a:buFont typeface="Segoe UI Symbol"/>
              <a:buChar char="➔"/>
              <a:tabLst>
                <a:tab pos="201295" algn="l"/>
              </a:tabLst>
            </a:pP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Invoice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or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receipt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40" dirty="0">
                <a:solidFill>
                  <a:srgbClr val="31384D"/>
                </a:solidFill>
                <a:latin typeface="Book Antiqua"/>
                <a:cs typeface="Book Antiqua"/>
              </a:rPr>
              <a:t>with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itemizations</a:t>
            </a:r>
            <a:endParaRPr sz="1100">
              <a:latin typeface="Book Antiqua"/>
              <a:cs typeface="Book Antiqua"/>
            </a:endParaRPr>
          </a:p>
          <a:p>
            <a:pPr marL="325120">
              <a:lnSpc>
                <a:spcPct val="100000"/>
              </a:lnSpc>
              <a:spcBef>
                <a:spcPts val="225"/>
              </a:spcBef>
            </a:pPr>
            <a:r>
              <a:rPr sz="800" spc="95" dirty="0">
                <a:solidFill>
                  <a:srgbClr val="31384D"/>
                </a:solidFill>
                <a:latin typeface="Segoe UI Symbol"/>
                <a:cs typeface="Segoe UI Symbol"/>
              </a:rPr>
              <a:t>❏</a:t>
            </a:r>
            <a:r>
              <a:rPr sz="800" spc="320" dirty="0">
                <a:solidFill>
                  <a:srgbClr val="31384D"/>
                </a:solidFill>
                <a:latin typeface="Segoe UI Symbol"/>
                <a:cs typeface="Segoe UI Symbol"/>
              </a:rPr>
              <a:t> </a:t>
            </a:r>
            <a:r>
              <a:rPr sz="800" dirty="0">
                <a:solidFill>
                  <a:srgbClr val="31384D"/>
                </a:solidFill>
                <a:latin typeface="Book Antiqua"/>
                <a:cs typeface="Book Antiqua"/>
              </a:rPr>
              <a:t>vendor</a:t>
            </a:r>
            <a:r>
              <a:rPr sz="800" spc="7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800" spc="45" dirty="0">
                <a:solidFill>
                  <a:srgbClr val="31384D"/>
                </a:solidFill>
                <a:latin typeface="Book Antiqua"/>
                <a:cs typeface="Book Antiqua"/>
              </a:rPr>
              <a:t>name</a:t>
            </a:r>
            <a:endParaRPr sz="800">
              <a:latin typeface="Book Antiqua"/>
              <a:cs typeface="Book Antiqua"/>
            </a:endParaRPr>
          </a:p>
          <a:p>
            <a:pPr marL="325120">
              <a:lnSpc>
                <a:spcPct val="100000"/>
              </a:lnSpc>
              <a:spcBef>
                <a:spcPts val="160"/>
              </a:spcBef>
            </a:pPr>
            <a:r>
              <a:rPr sz="800" spc="95" dirty="0">
                <a:solidFill>
                  <a:srgbClr val="31384D"/>
                </a:solidFill>
                <a:latin typeface="Segoe UI Symbol"/>
                <a:cs typeface="Segoe UI Symbol"/>
              </a:rPr>
              <a:t>❏</a:t>
            </a:r>
            <a:r>
              <a:rPr sz="800" spc="150" dirty="0">
                <a:solidFill>
                  <a:srgbClr val="31384D"/>
                </a:solidFill>
                <a:latin typeface="Segoe UI Symbol"/>
                <a:cs typeface="Segoe UI Symbol"/>
              </a:rPr>
              <a:t> </a:t>
            </a:r>
            <a:r>
              <a:rPr sz="800" spc="-20" dirty="0">
                <a:solidFill>
                  <a:srgbClr val="31384D"/>
                </a:solidFill>
                <a:latin typeface="Book Antiqua"/>
                <a:cs typeface="Book Antiqua"/>
              </a:rPr>
              <a:t>logo</a:t>
            </a:r>
            <a:endParaRPr sz="800">
              <a:latin typeface="Book Antiqua"/>
              <a:cs typeface="Book Antiqua"/>
            </a:endParaRPr>
          </a:p>
          <a:p>
            <a:pPr marL="325120">
              <a:lnSpc>
                <a:spcPct val="100000"/>
              </a:lnSpc>
              <a:spcBef>
                <a:spcPts val="160"/>
              </a:spcBef>
            </a:pPr>
            <a:r>
              <a:rPr sz="800" spc="95" dirty="0">
                <a:solidFill>
                  <a:srgbClr val="31384D"/>
                </a:solidFill>
                <a:latin typeface="Segoe UI Symbol"/>
                <a:cs typeface="Segoe UI Symbol"/>
              </a:rPr>
              <a:t>❏</a:t>
            </a:r>
            <a:r>
              <a:rPr sz="800" spc="155" dirty="0">
                <a:solidFill>
                  <a:srgbClr val="31384D"/>
                </a:solidFill>
                <a:latin typeface="Segoe UI Symbol"/>
                <a:cs typeface="Segoe UI Symbol"/>
              </a:rPr>
              <a:t>  </a:t>
            </a:r>
            <a:r>
              <a:rPr sz="800" dirty="0">
                <a:solidFill>
                  <a:srgbClr val="31384D"/>
                </a:solidFill>
                <a:latin typeface="Book Antiqua"/>
                <a:cs typeface="Book Antiqua"/>
              </a:rPr>
              <a:t>arrival/departure</a:t>
            </a:r>
            <a:r>
              <a:rPr sz="800" spc="18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800" spc="-20" dirty="0">
                <a:solidFill>
                  <a:srgbClr val="31384D"/>
                </a:solidFill>
                <a:latin typeface="Book Antiqua"/>
                <a:cs typeface="Book Antiqua"/>
              </a:rPr>
              <a:t>date</a:t>
            </a:r>
            <a:endParaRPr sz="800">
              <a:latin typeface="Book Antiqua"/>
              <a:cs typeface="Book Antiqua"/>
            </a:endParaRPr>
          </a:p>
          <a:p>
            <a:pPr marL="325120">
              <a:lnSpc>
                <a:spcPct val="100000"/>
              </a:lnSpc>
              <a:spcBef>
                <a:spcPts val="160"/>
              </a:spcBef>
            </a:pPr>
            <a:r>
              <a:rPr sz="800" spc="95" dirty="0">
                <a:solidFill>
                  <a:srgbClr val="31384D"/>
                </a:solidFill>
                <a:latin typeface="Segoe UI Symbol"/>
                <a:cs typeface="Segoe UI Symbol"/>
              </a:rPr>
              <a:t>❏</a:t>
            </a:r>
            <a:r>
              <a:rPr sz="800" spc="160" dirty="0">
                <a:solidFill>
                  <a:srgbClr val="31384D"/>
                </a:solidFill>
                <a:latin typeface="Segoe UI Symbol"/>
                <a:cs typeface="Segoe UI Symbol"/>
              </a:rPr>
              <a:t> </a:t>
            </a:r>
            <a:r>
              <a:rPr sz="800" spc="55" dirty="0">
                <a:solidFill>
                  <a:srgbClr val="31384D"/>
                </a:solidFill>
                <a:latin typeface="Book Antiqua"/>
                <a:cs typeface="Book Antiqua"/>
              </a:rPr>
              <a:t>itemization</a:t>
            </a:r>
            <a:r>
              <a:rPr sz="8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800" spc="55" dirty="0">
                <a:solidFill>
                  <a:srgbClr val="31384D"/>
                </a:solidFill>
                <a:latin typeface="Book Antiqua"/>
                <a:cs typeface="Book Antiqua"/>
              </a:rPr>
              <a:t>of</a:t>
            </a:r>
            <a:r>
              <a:rPr sz="8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800" dirty="0">
                <a:solidFill>
                  <a:srgbClr val="31384D"/>
                </a:solidFill>
                <a:latin typeface="Book Antiqua"/>
                <a:cs typeface="Book Antiqua"/>
              </a:rPr>
              <a:t>ALL</a:t>
            </a:r>
            <a:r>
              <a:rPr sz="8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800" spc="45" dirty="0">
                <a:solidFill>
                  <a:srgbClr val="31384D"/>
                </a:solidFill>
                <a:latin typeface="Book Antiqua"/>
                <a:cs typeface="Book Antiqua"/>
              </a:rPr>
              <a:t>charges</a:t>
            </a:r>
            <a:endParaRPr sz="800">
              <a:latin typeface="Book Antiqua"/>
              <a:cs typeface="Book Antiqua"/>
            </a:endParaRPr>
          </a:p>
          <a:p>
            <a:pPr marL="325120">
              <a:lnSpc>
                <a:spcPct val="100000"/>
              </a:lnSpc>
              <a:spcBef>
                <a:spcPts val="160"/>
              </a:spcBef>
            </a:pPr>
            <a:r>
              <a:rPr sz="800" spc="95" dirty="0">
                <a:solidFill>
                  <a:srgbClr val="31384D"/>
                </a:solidFill>
                <a:latin typeface="Segoe UI Symbol"/>
                <a:cs typeface="Segoe UI Symbol"/>
              </a:rPr>
              <a:t>❏</a:t>
            </a:r>
            <a:r>
              <a:rPr sz="800" spc="195" dirty="0">
                <a:solidFill>
                  <a:srgbClr val="31384D"/>
                </a:solidFill>
                <a:latin typeface="Segoe UI Symbol"/>
                <a:cs typeface="Segoe UI Symbol"/>
              </a:rPr>
              <a:t> </a:t>
            </a:r>
            <a:r>
              <a:rPr sz="800" spc="50" dirty="0">
                <a:solidFill>
                  <a:srgbClr val="31384D"/>
                </a:solidFill>
                <a:latin typeface="Book Antiqua"/>
                <a:cs typeface="Book Antiqua"/>
              </a:rPr>
              <a:t>proof</a:t>
            </a:r>
            <a:r>
              <a:rPr sz="800" spc="1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800" spc="55" dirty="0">
                <a:solidFill>
                  <a:srgbClr val="31384D"/>
                </a:solidFill>
                <a:latin typeface="Book Antiqua"/>
                <a:cs typeface="Book Antiqua"/>
              </a:rPr>
              <a:t>of</a:t>
            </a:r>
            <a:r>
              <a:rPr sz="800" spc="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800" spc="50" dirty="0">
                <a:solidFill>
                  <a:srgbClr val="31384D"/>
                </a:solidFill>
                <a:latin typeface="Book Antiqua"/>
                <a:cs typeface="Book Antiqua"/>
              </a:rPr>
              <a:t>balance</a:t>
            </a:r>
            <a:r>
              <a:rPr sz="800" spc="1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800" dirty="0">
                <a:solidFill>
                  <a:srgbClr val="31384D"/>
                </a:solidFill>
                <a:latin typeface="Book Antiqua"/>
                <a:cs typeface="Book Antiqua"/>
              </a:rPr>
              <a:t>paid</a:t>
            </a:r>
            <a:r>
              <a:rPr sz="800" spc="1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800" spc="50" dirty="0">
                <a:solidFill>
                  <a:srgbClr val="31384D"/>
                </a:solidFill>
                <a:latin typeface="Book Antiqua"/>
                <a:cs typeface="Book Antiqua"/>
              </a:rPr>
              <a:t>in</a:t>
            </a:r>
            <a:r>
              <a:rPr sz="800" spc="1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800" spc="-20" dirty="0">
                <a:solidFill>
                  <a:srgbClr val="31384D"/>
                </a:solidFill>
                <a:latin typeface="Book Antiqua"/>
                <a:cs typeface="Book Antiqua"/>
              </a:rPr>
              <a:t>full</a:t>
            </a:r>
            <a:endParaRPr sz="800">
              <a:latin typeface="Book Antiqua"/>
              <a:cs typeface="Book Antiqu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507737" y="2105399"/>
            <a:ext cx="2263140" cy="2836545"/>
            <a:chOff x="6507737" y="2105399"/>
            <a:chExt cx="2263140" cy="283654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7949" y="2124449"/>
              <a:ext cx="2143775" cy="273411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548975" y="2114924"/>
              <a:ext cx="2212340" cy="2817495"/>
            </a:xfrm>
            <a:custGeom>
              <a:avLst/>
              <a:gdLst/>
              <a:ahLst/>
              <a:cxnLst/>
              <a:rect l="l" t="t" r="r" b="b"/>
              <a:pathLst>
                <a:path w="2212340" h="2817495">
                  <a:moveTo>
                    <a:pt x="0" y="0"/>
                  </a:moveTo>
                  <a:lnTo>
                    <a:pt x="2212274" y="0"/>
                  </a:lnTo>
                  <a:lnTo>
                    <a:pt x="2212274" y="2817150"/>
                  </a:lnTo>
                  <a:lnTo>
                    <a:pt x="0" y="2817150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138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2500" y="2200649"/>
              <a:ext cx="2193925" cy="2538095"/>
            </a:xfrm>
            <a:custGeom>
              <a:avLst/>
              <a:gdLst/>
              <a:ahLst/>
              <a:cxnLst/>
              <a:rect l="l" t="t" r="r" b="b"/>
              <a:pathLst>
                <a:path w="2193925" h="2538095">
                  <a:moveTo>
                    <a:pt x="212149" y="83399"/>
                  </a:moveTo>
                  <a:lnTo>
                    <a:pt x="222465" y="57039"/>
                  </a:lnTo>
                  <a:lnTo>
                    <a:pt x="251191" y="34145"/>
                  </a:lnTo>
                  <a:lnTo>
                    <a:pt x="294994" y="16091"/>
                  </a:lnTo>
                  <a:lnTo>
                    <a:pt x="350541" y="4251"/>
                  </a:lnTo>
                  <a:lnTo>
                    <a:pt x="414499" y="0"/>
                  </a:lnTo>
                  <a:lnTo>
                    <a:pt x="478458" y="4251"/>
                  </a:lnTo>
                  <a:lnTo>
                    <a:pt x="534005" y="16091"/>
                  </a:lnTo>
                  <a:lnTo>
                    <a:pt x="577808" y="34145"/>
                  </a:lnTo>
                  <a:lnTo>
                    <a:pt x="616849" y="83399"/>
                  </a:lnTo>
                  <a:lnTo>
                    <a:pt x="577808" y="132654"/>
                  </a:lnTo>
                  <a:lnTo>
                    <a:pt x="534005" y="150708"/>
                  </a:lnTo>
                  <a:lnTo>
                    <a:pt x="478458" y="162548"/>
                  </a:lnTo>
                  <a:lnTo>
                    <a:pt x="414499" y="166799"/>
                  </a:lnTo>
                  <a:lnTo>
                    <a:pt x="350541" y="162548"/>
                  </a:lnTo>
                  <a:lnTo>
                    <a:pt x="294994" y="150708"/>
                  </a:lnTo>
                  <a:lnTo>
                    <a:pt x="251191" y="132654"/>
                  </a:lnTo>
                  <a:lnTo>
                    <a:pt x="222465" y="109760"/>
                  </a:lnTo>
                  <a:lnTo>
                    <a:pt x="212149" y="83399"/>
                  </a:lnTo>
                  <a:close/>
                </a:path>
                <a:path w="2193925" h="2538095">
                  <a:moveTo>
                    <a:pt x="0" y="1137824"/>
                  </a:moveTo>
                  <a:lnTo>
                    <a:pt x="6999" y="1125469"/>
                  </a:lnTo>
                  <a:lnTo>
                    <a:pt x="27702" y="1113366"/>
                  </a:lnTo>
                  <a:lnTo>
                    <a:pt x="108439" y="1090348"/>
                  </a:lnTo>
                  <a:lnTo>
                    <a:pt x="167583" y="1079647"/>
                  </a:lnTo>
                  <a:lnTo>
                    <a:pt x="238652" y="1069627"/>
                  </a:lnTo>
                  <a:lnTo>
                    <a:pt x="321201" y="1060396"/>
                  </a:lnTo>
                  <a:lnTo>
                    <a:pt x="363292" y="1056410"/>
                  </a:lnTo>
                  <a:lnTo>
                    <a:pt x="407228" y="1052668"/>
                  </a:lnTo>
                  <a:lnTo>
                    <a:pt x="452900" y="1049175"/>
                  </a:lnTo>
                  <a:lnTo>
                    <a:pt x="500199" y="1045936"/>
                  </a:lnTo>
                  <a:lnTo>
                    <a:pt x="549015" y="1042955"/>
                  </a:lnTo>
                  <a:lnTo>
                    <a:pt x="599240" y="1040236"/>
                  </a:lnTo>
                  <a:lnTo>
                    <a:pt x="650764" y="1037784"/>
                  </a:lnTo>
                  <a:lnTo>
                    <a:pt x="703479" y="1035604"/>
                  </a:lnTo>
                  <a:lnTo>
                    <a:pt x="757275" y="1033700"/>
                  </a:lnTo>
                  <a:lnTo>
                    <a:pt x="812043" y="1032076"/>
                  </a:lnTo>
                  <a:lnTo>
                    <a:pt x="867675" y="1030737"/>
                  </a:lnTo>
                  <a:lnTo>
                    <a:pt x="924060" y="1029689"/>
                  </a:lnTo>
                  <a:lnTo>
                    <a:pt x="981090" y="1028934"/>
                  </a:lnTo>
                  <a:lnTo>
                    <a:pt x="1038657" y="1028478"/>
                  </a:lnTo>
                  <a:lnTo>
                    <a:pt x="1096649" y="1028324"/>
                  </a:lnTo>
                  <a:lnTo>
                    <a:pt x="1174968" y="1028599"/>
                  </a:lnTo>
                  <a:lnTo>
                    <a:pt x="1251800" y="1029412"/>
                  </a:lnTo>
                  <a:lnTo>
                    <a:pt x="1326960" y="1030743"/>
                  </a:lnTo>
                  <a:lnTo>
                    <a:pt x="1400263" y="1032575"/>
                  </a:lnTo>
                  <a:lnTo>
                    <a:pt x="1471523" y="1034889"/>
                  </a:lnTo>
                  <a:lnTo>
                    <a:pt x="1540554" y="1037666"/>
                  </a:lnTo>
                  <a:lnTo>
                    <a:pt x="1607171" y="1040888"/>
                  </a:lnTo>
                  <a:lnTo>
                    <a:pt x="1671189" y="1044537"/>
                  </a:lnTo>
                  <a:lnTo>
                    <a:pt x="1732421" y="1048593"/>
                  </a:lnTo>
                  <a:lnTo>
                    <a:pt x="1790682" y="1053039"/>
                  </a:lnTo>
                  <a:lnTo>
                    <a:pt x="1845787" y="1057855"/>
                  </a:lnTo>
                  <a:lnTo>
                    <a:pt x="1897550" y="1063024"/>
                  </a:lnTo>
                  <a:lnTo>
                    <a:pt x="1945786" y="1068526"/>
                  </a:lnTo>
                  <a:lnTo>
                    <a:pt x="1990308" y="1074343"/>
                  </a:lnTo>
                  <a:lnTo>
                    <a:pt x="2030932" y="1080457"/>
                  </a:lnTo>
                  <a:lnTo>
                    <a:pt x="2099741" y="1093501"/>
                  </a:lnTo>
                  <a:lnTo>
                    <a:pt x="2150728" y="1107509"/>
                  </a:lnTo>
                  <a:lnTo>
                    <a:pt x="2190546" y="1130004"/>
                  </a:lnTo>
                  <a:lnTo>
                    <a:pt x="2193299" y="1137824"/>
                  </a:lnTo>
                  <a:lnTo>
                    <a:pt x="2150728" y="1168140"/>
                  </a:lnTo>
                  <a:lnTo>
                    <a:pt x="2099741" y="1182148"/>
                  </a:lnTo>
                  <a:lnTo>
                    <a:pt x="2030932" y="1195192"/>
                  </a:lnTo>
                  <a:lnTo>
                    <a:pt x="1990308" y="1201306"/>
                  </a:lnTo>
                  <a:lnTo>
                    <a:pt x="1945786" y="1207123"/>
                  </a:lnTo>
                  <a:lnTo>
                    <a:pt x="1897550" y="1212625"/>
                  </a:lnTo>
                  <a:lnTo>
                    <a:pt x="1845787" y="1217794"/>
                  </a:lnTo>
                  <a:lnTo>
                    <a:pt x="1790682" y="1222610"/>
                  </a:lnTo>
                  <a:lnTo>
                    <a:pt x="1732421" y="1227056"/>
                  </a:lnTo>
                  <a:lnTo>
                    <a:pt x="1671189" y="1231112"/>
                  </a:lnTo>
                  <a:lnTo>
                    <a:pt x="1607171" y="1234761"/>
                  </a:lnTo>
                  <a:lnTo>
                    <a:pt x="1540554" y="1237983"/>
                  </a:lnTo>
                  <a:lnTo>
                    <a:pt x="1471523" y="1240760"/>
                  </a:lnTo>
                  <a:lnTo>
                    <a:pt x="1400263" y="1243074"/>
                  </a:lnTo>
                  <a:lnTo>
                    <a:pt x="1326960" y="1244906"/>
                  </a:lnTo>
                  <a:lnTo>
                    <a:pt x="1251800" y="1246237"/>
                  </a:lnTo>
                  <a:lnTo>
                    <a:pt x="1174968" y="1247050"/>
                  </a:lnTo>
                  <a:lnTo>
                    <a:pt x="1096649" y="1247324"/>
                  </a:lnTo>
                  <a:lnTo>
                    <a:pt x="1018331" y="1247050"/>
                  </a:lnTo>
                  <a:lnTo>
                    <a:pt x="941499" y="1246237"/>
                  </a:lnTo>
                  <a:lnTo>
                    <a:pt x="866339" y="1244906"/>
                  </a:lnTo>
                  <a:lnTo>
                    <a:pt x="793036" y="1243074"/>
                  </a:lnTo>
                  <a:lnTo>
                    <a:pt x="721776" y="1240760"/>
                  </a:lnTo>
                  <a:lnTo>
                    <a:pt x="652745" y="1237983"/>
                  </a:lnTo>
                  <a:lnTo>
                    <a:pt x="586128" y="1234761"/>
                  </a:lnTo>
                  <a:lnTo>
                    <a:pt x="522110" y="1231112"/>
                  </a:lnTo>
                  <a:lnTo>
                    <a:pt x="460878" y="1227056"/>
                  </a:lnTo>
                  <a:lnTo>
                    <a:pt x="402617" y="1222610"/>
                  </a:lnTo>
                  <a:lnTo>
                    <a:pt x="347512" y="1217794"/>
                  </a:lnTo>
                  <a:lnTo>
                    <a:pt x="295749" y="1212625"/>
                  </a:lnTo>
                  <a:lnTo>
                    <a:pt x="247513" y="1207123"/>
                  </a:lnTo>
                  <a:lnTo>
                    <a:pt x="202991" y="1201306"/>
                  </a:lnTo>
                  <a:lnTo>
                    <a:pt x="162367" y="1195192"/>
                  </a:lnTo>
                  <a:lnTo>
                    <a:pt x="93558" y="1182148"/>
                  </a:lnTo>
                  <a:lnTo>
                    <a:pt x="42571" y="1168140"/>
                  </a:lnTo>
                  <a:lnTo>
                    <a:pt x="2753" y="1145645"/>
                  </a:lnTo>
                  <a:lnTo>
                    <a:pt x="0" y="1137824"/>
                  </a:lnTo>
                  <a:close/>
                </a:path>
                <a:path w="2193925" h="2538095">
                  <a:moveTo>
                    <a:pt x="1269424" y="849799"/>
                  </a:moveTo>
                  <a:lnTo>
                    <a:pt x="1275831" y="834808"/>
                  </a:lnTo>
                  <a:lnTo>
                    <a:pt x="1294302" y="820699"/>
                  </a:lnTo>
                  <a:lnTo>
                    <a:pt x="1362947" y="796066"/>
                  </a:lnTo>
                  <a:lnTo>
                    <a:pt x="1410873" y="786014"/>
                  </a:lnTo>
                  <a:lnTo>
                    <a:pt x="1466373" y="777786"/>
                  </a:lnTo>
                  <a:lnTo>
                    <a:pt x="1528321" y="771617"/>
                  </a:lnTo>
                  <a:lnTo>
                    <a:pt x="1595596" y="767743"/>
                  </a:lnTo>
                  <a:lnTo>
                    <a:pt x="1667074" y="766399"/>
                  </a:lnTo>
                  <a:lnTo>
                    <a:pt x="1738553" y="767743"/>
                  </a:lnTo>
                  <a:lnTo>
                    <a:pt x="1805828" y="771617"/>
                  </a:lnTo>
                  <a:lnTo>
                    <a:pt x="1867776" y="777786"/>
                  </a:lnTo>
                  <a:lnTo>
                    <a:pt x="1923276" y="786014"/>
                  </a:lnTo>
                  <a:lnTo>
                    <a:pt x="1971202" y="796066"/>
                  </a:lnTo>
                  <a:lnTo>
                    <a:pt x="2010434" y="807706"/>
                  </a:lnTo>
                  <a:lnTo>
                    <a:pt x="2058318" y="834808"/>
                  </a:lnTo>
                  <a:lnTo>
                    <a:pt x="2064724" y="849799"/>
                  </a:lnTo>
                  <a:lnTo>
                    <a:pt x="2039847" y="878900"/>
                  </a:lnTo>
                  <a:lnTo>
                    <a:pt x="1971202" y="903533"/>
                  </a:lnTo>
                  <a:lnTo>
                    <a:pt x="1923276" y="913585"/>
                  </a:lnTo>
                  <a:lnTo>
                    <a:pt x="1867776" y="921813"/>
                  </a:lnTo>
                  <a:lnTo>
                    <a:pt x="1805828" y="927982"/>
                  </a:lnTo>
                  <a:lnTo>
                    <a:pt x="1738553" y="931856"/>
                  </a:lnTo>
                  <a:lnTo>
                    <a:pt x="1667074" y="933199"/>
                  </a:lnTo>
                  <a:lnTo>
                    <a:pt x="1595596" y="931856"/>
                  </a:lnTo>
                  <a:lnTo>
                    <a:pt x="1528321" y="927982"/>
                  </a:lnTo>
                  <a:lnTo>
                    <a:pt x="1466373" y="921813"/>
                  </a:lnTo>
                  <a:lnTo>
                    <a:pt x="1410873" y="913585"/>
                  </a:lnTo>
                  <a:lnTo>
                    <a:pt x="1362947" y="903533"/>
                  </a:lnTo>
                  <a:lnTo>
                    <a:pt x="1323715" y="891893"/>
                  </a:lnTo>
                  <a:lnTo>
                    <a:pt x="1275831" y="864791"/>
                  </a:lnTo>
                  <a:lnTo>
                    <a:pt x="1269424" y="849799"/>
                  </a:lnTo>
                  <a:close/>
                </a:path>
                <a:path w="2193925" h="2538095">
                  <a:moveTo>
                    <a:pt x="374074" y="2107449"/>
                  </a:moveTo>
                  <a:lnTo>
                    <a:pt x="384390" y="2081089"/>
                  </a:lnTo>
                  <a:lnTo>
                    <a:pt x="413116" y="2058195"/>
                  </a:lnTo>
                  <a:lnTo>
                    <a:pt x="456919" y="2040141"/>
                  </a:lnTo>
                  <a:lnTo>
                    <a:pt x="512466" y="2028301"/>
                  </a:lnTo>
                  <a:lnTo>
                    <a:pt x="576424" y="2024049"/>
                  </a:lnTo>
                  <a:lnTo>
                    <a:pt x="640383" y="2028301"/>
                  </a:lnTo>
                  <a:lnTo>
                    <a:pt x="695930" y="2040141"/>
                  </a:lnTo>
                  <a:lnTo>
                    <a:pt x="739733" y="2058195"/>
                  </a:lnTo>
                  <a:lnTo>
                    <a:pt x="778774" y="2107449"/>
                  </a:lnTo>
                  <a:lnTo>
                    <a:pt x="739733" y="2156704"/>
                  </a:lnTo>
                  <a:lnTo>
                    <a:pt x="695930" y="2174758"/>
                  </a:lnTo>
                  <a:lnTo>
                    <a:pt x="640383" y="2186598"/>
                  </a:lnTo>
                  <a:lnTo>
                    <a:pt x="576424" y="2190849"/>
                  </a:lnTo>
                  <a:lnTo>
                    <a:pt x="512466" y="2186598"/>
                  </a:lnTo>
                  <a:lnTo>
                    <a:pt x="456919" y="2174758"/>
                  </a:lnTo>
                  <a:lnTo>
                    <a:pt x="413116" y="2156704"/>
                  </a:lnTo>
                  <a:lnTo>
                    <a:pt x="384390" y="2133810"/>
                  </a:lnTo>
                  <a:lnTo>
                    <a:pt x="374074" y="2107449"/>
                  </a:lnTo>
                  <a:close/>
                </a:path>
                <a:path w="2193925" h="2538095">
                  <a:moveTo>
                    <a:pt x="778774" y="2428449"/>
                  </a:moveTo>
                  <a:lnTo>
                    <a:pt x="784377" y="2412268"/>
                  </a:lnTo>
                  <a:lnTo>
                    <a:pt x="800653" y="2396825"/>
                  </a:lnTo>
                  <a:lnTo>
                    <a:pt x="862026" y="2368826"/>
                  </a:lnTo>
                  <a:lnTo>
                    <a:pt x="905525" y="2356610"/>
                  </a:lnTo>
                  <a:lnTo>
                    <a:pt x="956499" y="2345808"/>
                  </a:lnTo>
                  <a:lnTo>
                    <a:pt x="1014149" y="2336591"/>
                  </a:lnTo>
                  <a:lnTo>
                    <a:pt x="1077676" y="2329127"/>
                  </a:lnTo>
                  <a:lnTo>
                    <a:pt x="1146280" y="2323586"/>
                  </a:lnTo>
                  <a:lnTo>
                    <a:pt x="1219163" y="2320137"/>
                  </a:lnTo>
                  <a:lnTo>
                    <a:pt x="1295524" y="2318949"/>
                  </a:lnTo>
                  <a:lnTo>
                    <a:pt x="1371886" y="2320137"/>
                  </a:lnTo>
                  <a:lnTo>
                    <a:pt x="1444769" y="2323586"/>
                  </a:lnTo>
                  <a:lnTo>
                    <a:pt x="1513373" y="2329127"/>
                  </a:lnTo>
                  <a:lnTo>
                    <a:pt x="1576900" y="2336591"/>
                  </a:lnTo>
                  <a:lnTo>
                    <a:pt x="1634550" y="2345808"/>
                  </a:lnTo>
                  <a:lnTo>
                    <a:pt x="1685524" y="2356610"/>
                  </a:lnTo>
                  <a:lnTo>
                    <a:pt x="1729023" y="2368826"/>
                  </a:lnTo>
                  <a:lnTo>
                    <a:pt x="1790396" y="2396825"/>
                  </a:lnTo>
                  <a:lnTo>
                    <a:pt x="1812274" y="2428449"/>
                  </a:lnTo>
                  <a:lnTo>
                    <a:pt x="1790396" y="2460074"/>
                  </a:lnTo>
                  <a:lnTo>
                    <a:pt x="1729023" y="2488073"/>
                  </a:lnTo>
                  <a:lnTo>
                    <a:pt x="1685524" y="2500289"/>
                  </a:lnTo>
                  <a:lnTo>
                    <a:pt x="1634550" y="2511091"/>
                  </a:lnTo>
                  <a:lnTo>
                    <a:pt x="1576900" y="2520308"/>
                  </a:lnTo>
                  <a:lnTo>
                    <a:pt x="1513373" y="2527772"/>
                  </a:lnTo>
                  <a:lnTo>
                    <a:pt x="1444769" y="2533313"/>
                  </a:lnTo>
                  <a:lnTo>
                    <a:pt x="1371886" y="2536762"/>
                  </a:lnTo>
                  <a:lnTo>
                    <a:pt x="1295524" y="2537949"/>
                  </a:lnTo>
                  <a:lnTo>
                    <a:pt x="1219163" y="2536762"/>
                  </a:lnTo>
                  <a:lnTo>
                    <a:pt x="1146280" y="2533313"/>
                  </a:lnTo>
                  <a:lnTo>
                    <a:pt x="1077676" y="2527772"/>
                  </a:lnTo>
                  <a:lnTo>
                    <a:pt x="1014149" y="2520308"/>
                  </a:lnTo>
                  <a:lnTo>
                    <a:pt x="956499" y="2511091"/>
                  </a:lnTo>
                  <a:lnTo>
                    <a:pt x="905525" y="2500289"/>
                  </a:lnTo>
                  <a:lnTo>
                    <a:pt x="862026" y="2488073"/>
                  </a:lnTo>
                  <a:lnTo>
                    <a:pt x="800653" y="2460074"/>
                  </a:lnTo>
                  <a:lnTo>
                    <a:pt x="784377" y="2444631"/>
                  </a:lnTo>
                  <a:lnTo>
                    <a:pt x="778774" y="2428449"/>
                  </a:lnTo>
                  <a:close/>
                </a:path>
                <a:path w="2193925" h="2538095">
                  <a:moveTo>
                    <a:pt x="1745674" y="209249"/>
                  </a:moveTo>
                  <a:lnTo>
                    <a:pt x="1751019" y="161270"/>
                  </a:lnTo>
                  <a:lnTo>
                    <a:pt x="1766242" y="117227"/>
                  </a:lnTo>
                  <a:lnTo>
                    <a:pt x="1790128" y="78374"/>
                  </a:lnTo>
                  <a:lnTo>
                    <a:pt x="1821465" y="45969"/>
                  </a:lnTo>
                  <a:lnTo>
                    <a:pt x="1859036" y="21268"/>
                  </a:lnTo>
                  <a:lnTo>
                    <a:pt x="1901627" y="5526"/>
                  </a:lnTo>
                  <a:lnTo>
                    <a:pt x="1948024" y="0"/>
                  </a:lnTo>
                  <a:lnTo>
                    <a:pt x="1987685" y="4057"/>
                  </a:lnTo>
                  <a:lnTo>
                    <a:pt x="2025460" y="15928"/>
                  </a:lnTo>
                  <a:lnTo>
                    <a:pt x="2060288" y="35156"/>
                  </a:lnTo>
                  <a:lnTo>
                    <a:pt x="2091107" y="61287"/>
                  </a:lnTo>
                  <a:lnTo>
                    <a:pt x="2116377" y="93157"/>
                  </a:lnTo>
                  <a:lnTo>
                    <a:pt x="2134972" y="129173"/>
                  </a:lnTo>
                  <a:lnTo>
                    <a:pt x="2146450" y="168236"/>
                  </a:lnTo>
                  <a:lnTo>
                    <a:pt x="2150374" y="209249"/>
                  </a:lnTo>
                  <a:lnTo>
                    <a:pt x="2145030" y="257229"/>
                  </a:lnTo>
                  <a:lnTo>
                    <a:pt x="2129807" y="301272"/>
                  </a:lnTo>
                  <a:lnTo>
                    <a:pt x="2105921" y="340125"/>
                  </a:lnTo>
                  <a:lnTo>
                    <a:pt x="2074584" y="372530"/>
                  </a:lnTo>
                  <a:lnTo>
                    <a:pt x="2037013" y="397231"/>
                  </a:lnTo>
                  <a:lnTo>
                    <a:pt x="1994422" y="412973"/>
                  </a:lnTo>
                  <a:lnTo>
                    <a:pt x="1948024" y="418499"/>
                  </a:lnTo>
                  <a:lnTo>
                    <a:pt x="1901627" y="412973"/>
                  </a:lnTo>
                  <a:lnTo>
                    <a:pt x="1859036" y="397231"/>
                  </a:lnTo>
                  <a:lnTo>
                    <a:pt x="1821465" y="372530"/>
                  </a:lnTo>
                  <a:lnTo>
                    <a:pt x="1790128" y="340125"/>
                  </a:lnTo>
                  <a:lnTo>
                    <a:pt x="1766242" y="301272"/>
                  </a:lnTo>
                  <a:lnTo>
                    <a:pt x="1751019" y="257229"/>
                  </a:lnTo>
                  <a:lnTo>
                    <a:pt x="1745674" y="20924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D5215A-210B-9423-147F-0C538FF1B4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4642" y="409575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813"/>
    </mc:Choice>
    <mc:Fallback>
      <p:transition spd="slow" advTm="36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075" y="225734"/>
            <a:ext cx="3143885" cy="82867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3250" spc="190" dirty="0"/>
              <a:t>Transportation</a:t>
            </a:r>
            <a:endParaRPr sz="3250"/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dirty="0">
                <a:solidFill>
                  <a:srgbClr val="CCCCCC"/>
                </a:solidFill>
              </a:rPr>
              <a:t>Airfare</a:t>
            </a:r>
            <a:r>
              <a:rPr sz="1100" spc="70" dirty="0">
                <a:solidFill>
                  <a:srgbClr val="CCCCCC"/>
                </a:solidFill>
              </a:rPr>
              <a:t> or mileage</a:t>
            </a:r>
            <a:r>
              <a:rPr sz="1100" spc="75" dirty="0">
                <a:solidFill>
                  <a:srgbClr val="CCCCCC"/>
                </a:solidFill>
              </a:rPr>
              <a:t> </a:t>
            </a:r>
            <a:r>
              <a:rPr sz="1100" spc="65" dirty="0">
                <a:solidFill>
                  <a:srgbClr val="CCCCCC"/>
                </a:solidFill>
              </a:rPr>
              <a:t>(travel</a:t>
            </a:r>
            <a:r>
              <a:rPr sz="1100" spc="70" dirty="0">
                <a:solidFill>
                  <a:srgbClr val="CCCCCC"/>
                </a:solidFill>
              </a:rPr>
              <a:t> </a:t>
            </a:r>
            <a:r>
              <a:rPr sz="1100" dirty="0">
                <a:solidFill>
                  <a:srgbClr val="CCCCCC"/>
                </a:solidFill>
              </a:rPr>
              <a:t>by</a:t>
            </a:r>
            <a:r>
              <a:rPr sz="1100" spc="70" dirty="0">
                <a:solidFill>
                  <a:srgbClr val="CCCCCC"/>
                </a:solidFill>
              </a:rPr>
              <a:t> </a:t>
            </a:r>
            <a:r>
              <a:rPr sz="1100" spc="60" dirty="0">
                <a:solidFill>
                  <a:srgbClr val="CCCCCC"/>
                </a:solidFill>
              </a:rPr>
              <a:t>car)</a:t>
            </a:r>
            <a:endParaRPr sz="1100"/>
          </a:p>
        </p:txBody>
      </p:sp>
      <p:sp>
        <p:nvSpPr>
          <p:cNvPr id="3" name="object 3"/>
          <p:cNvSpPr txBox="1"/>
          <p:nvPr/>
        </p:nvSpPr>
        <p:spPr>
          <a:xfrm>
            <a:off x="4756760" y="333863"/>
            <a:ext cx="3985260" cy="77724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91135" marR="5080" indent="-179070">
              <a:lnSpc>
                <a:spcPts val="1170"/>
              </a:lnSpc>
              <a:spcBef>
                <a:spcPts val="190"/>
              </a:spcBef>
              <a:buFont typeface="Segoe UI Symbol"/>
              <a:buChar char="➔"/>
              <a:tabLst>
                <a:tab pos="191770" algn="l"/>
              </a:tabLst>
            </a:pPr>
            <a:r>
              <a:rPr sz="1000" spc="65" dirty="0">
                <a:solidFill>
                  <a:srgbClr val="31384D"/>
                </a:solidFill>
                <a:latin typeface="Book Antiqua"/>
                <a:cs typeface="Book Antiqua"/>
              </a:rPr>
              <a:t>Mileage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70" dirty="0">
                <a:solidFill>
                  <a:srgbClr val="31384D"/>
                </a:solidFill>
                <a:latin typeface="Book Antiqua"/>
                <a:cs typeface="Book Antiqua"/>
              </a:rPr>
              <a:t>is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70" dirty="0">
                <a:solidFill>
                  <a:srgbClr val="31384D"/>
                </a:solidFill>
                <a:latin typeface="Book Antiqua"/>
                <a:cs typeface="Book Antiqua"/>
              </a:rPr>
              <a:t>reimbursed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80" dirty="0">
                <a:solidFill>
                  <a:srgbClr val="31384D"/>
                </a:solidFill>
                <a:latin typeface="Book Antiqua"/>
                <a:cs typeface="Book Antiqua"/>
              </a:rPr>
              <a:t>at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125" dirty="0">
                <a:solidFill>
                  <a:srgbClr val="31384D"/>
                </a:solidFill>
                <a:latin typeface="Book Antiqua"/>
                <a:cs typeface="Book Antiqua"/>
              </a:rPr>
              <a:t>$0.54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60" dirty="0">
                <a:solidFill>
                  <a:srgbClr val="31384D"/>
                </a:solidFill>
                <a:latin typeface="Book Antiqua"/>
                <a:cs typeface="Book Antiqua"/>
              </a:rPr>
              <a:t>per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75" dirty="0">
                <a:solidFill>
                  <a:srgbClr val="31384D"/>
                </a:solidFill>
                <a:latin typeface="Book Antiqua"/>
                <a:cs typeface="Book Antiqua"/>
              </a:rPr>
              <a:t>mile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75" dirty="0">
                <a:solidFill>
                  <a:srgbClr val="31384D"/>
                </a:solidFill>
                <a:latin typeface="Book Antiqua"/>
                <a:cs typeface="Book Antiqua"/>
              </a:rPr>
              <a:t>(car).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-80" dirty="0">
                <a:solidFill>
                  <a:srgbClr val="31384D"/>
                </a:solidFill>
                <a:latin typeface="Book Antiqua"/>
                <a:cs typeface="Book Antiqua"/>
              </a:rPr>
              <a:t>A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60" dirty="0">
                <a:solidFill>
                  <a:srgbClr val="31384D"/>
                </a:solidFill>
                <a:latin typeface="Book Antiqua"/>
                <a:cs typeface="Book Antiqua"/>
              </a:rPr>
              <a:t>map </a:t>
            </a:r>
            <a:r>
              <a:rPr sz="1000" spc="70" dirty="0">
                <a:solidFill>
                  <a:srgbClr val="31384D"/>
                </a:solidFill>
                <a:latin typeface="Book Antiqua"/>
                <a:cs typeface="Book Antiqua"/>
              </a:rPr>
              <a:t>showing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70" dirty="0">
                <a:solidFill>
                  <a:srgbClr val="31384D"/>
                </a:solidFill>
                <a:latin typeface="Book Antiqua"/>
                <a:cs typeface="Book Antiqua"/>
              </a:rPr>
              <a:t>mileage</a:t>
            </a:r>
            <a:r>
              <a:rPr sz="10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55" dirty="0">
                <a:solidFill>
                  <a:srgbClr val="31384D"/>
                </a:solidFill>
                <a:latin typeface="Book Antiqua"/>
                <a:cs typeface="Book Antiqua"/>
              </a:rPr>
              <a:t>traveled</a:t>
            </a:r>
            <a:r>
              <a:rPr sz="10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85" dirty="0">
                <a:solidFill>
                  <a:srgbClr val="31384D"/>
                </a:solidFill>
                <a:latin typeface="Book Antiqua"/>
                <a:cs typeface="Book Antiqua"/>
              </a:rPr>
              <a:t>must</a:t>
            </a:r>
            <a:r>
              <a:rPr sz="10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70" dirty="0">
                <a:solidFill>
                  <a:srgbClr val="31384D"/>
                </a:solidFill>
                <a:latin typeface="Book Antiqua"/>
                <a:cs typeface="Book Antiqua"/>
              </a:rPr>
              <a:t>be</a:t>
            </a:r>
            <a:r>
              <a:rPr sz="10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75" dirty="0">
                <a:solidFill>
                  <a:srgbClr val="31384D"/>
                </a:solidFill>
                <a:latin typeface="Book Antiqua"/>
                <a:cs typeface="Book Antiqua"/>
              </a:rPr>
              <a:t>attached</a:t>
            </a:r>
            <a:r>
              <a:rPr sz="10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60" dirty="0">
                <a:solidFill>
                  <a:srgbClr val="31384D"/>
                </a:solidFill>
                <a:latin typeface="Book Antiqua"/>
                <a:cs typeface="Book Antiqua"/>
              </a:rPr>
              <a:t>if</a:t>
            </a:r>
            <a:r>
              <a:rPr sz="10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55" dirty="0">
                <a:solidFill>
                  <a:srgbClr val="31384D"/>
                </a:solidFill>
                <a:latin typeface="Book Antiqua"/>
                <a:cs typeface="Book Antiqua"/>
              </a:rPr>
              <a:t>using </a:t>
            </a:r>
            <a:r>
              <a:rPr sz="1000" spc="70" dirty="0">
                <a:solidFill>
                  <a:srgbClr val="31384D"/>
                </a:solidFill>
                <a:latin typeface="Book Antiqua"/>
                <a:cs typeface="Book Antiqua"/>
              </a:rPr>
              <a:t>personal</a:t>
            </a:r>
            <a:r>
              <a:rPr sz="10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75" dirty="0">
                <a:solidFill>
                  <a:srgbClr val="31384D"/>
                </a:solidFill>
                <a:latin typeface="Book Antiqua"/>
                <a:cs typeface="Book Antiqua"/>
              </a:rPr>
              <a:t>car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75" dirty="0">
                <a:solidFill>
                  <a:srgbClr val="31384D"/>
                </a:solidFill>
                <a:latin typeface="Book Antiqua"/>
                <a:cs typeface="Book Antiqua"/>
              </a:rPr>
              <a:t>for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60" dirty="0">
                <a:solidFill>
                  <a:srgbClr val="31384D"/>
                </a:solidFill>
                <a:latin typeface="Book Antiqua"/>
                <a:cs typeface="Book Antiqua"/>
              </a:rPr>
              <a:t>travel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80" dirty="0">
                <a:solidFill>
                  <a:srgbClr val="31384D"/>
                </a:solidFill>
                <a:latin typeface="Book Antiqua"/>
                <a:cs typeface="Book Antiqua"/>
              </a:rPr>
              <a:t>to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65" dirty="0">
                <a:solidFill>
                  <a:srgbClr val="31384D"/>
                </a:solidFill>
                <a:latin typeface="Book Antiqua"/>
                <a:cs typeface="Book Antiqua"/>
              </a:rPr>
              <a:t>and</a:t>
            </a:r>
            <a:r>
              <a:rPr sz="10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90" dirty="0">
                <a:solidFill>
                  <a:srgbClr val="31384D"/>
                </a:solidFill>
                <a:latin typeface="Book Antiqua"/>
                <a:cs typeface="Book Antiqua"/>
              </a:rPr>
              <a:t>from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80" dirty="0">
                <a:solidFill>
                  <a:srgbClr val="31384D"/>
                </a:solidFill>
                <a:latin typeface="Book Antiqua"/>
                <a:cs typeface="Book Antiqua"/>
              </a:rPr>
              <a:t>conference</a:t>
            </a:r>
            <a:r>
              <a:rPr sz="10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55" dirty="0">
                <a:solidFill>
                  <a:srgbClr val="31384D"/>
                </a:solidFill>
                <a:latin typeface="Book Antiqua"/>
                <a:cs typeface="Book Antiqua"/>
              </a:rPr>
              <a:t>destination. Gas</a:t>
            </a:r>
            <a:r>
              <a:rPr sz="10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70" dirty="0">
                <a:solidFill>
                  <a:srgbClr val="31384D"/>
                </a:solidFill>
                <a:latin typeface="Book Antiqua"/>
                <a:cs typeface="Book Antiqua"/>
              </a:rPr>
              <a:t>is</a:t>
            </a:r>
            <a:r>
              <a:rPr sz="10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65" dirty="0">
                <a:solidFill>
                  <a:srgbClr val="31384D"/>
                </a:solidFill>
                <a:latin typeface="Book Antiqua"/>
                <a:cs typeface="Book Antiqua"/>
              </a:rPr>
              <a:t>considered</a:t>
            </a:r>
            <a:r>
              <a:rPr sz="10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75" dirty="0">
                <a:solidFill>
                  <a:srgbClr val="31384D"/>
                </a:solidFill>
                <a:latin typeface="Book Antiqua"/>
                <a:cs typeface="Book Antiqua"/>
              </a:rPr>
              <a:t>a</a:t>
            </a:r>
            <a:r>
              <a:rPr sz="10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90" dirty="0">
                <a:solidFill>
                  <a:srgbClr val="31384D"/>
                </a:solidFill>
                <a:latin typeface="Book Antiqua"/>
                <a:cs typeface="Book Antiqua"/>
              </a:rPr>
              <a:t>non-</a:t>
            </a:r>
            <a:r>
              <a:rPr sz="1000" spc="85" dirty="0">
                <a:solidFill>
                  <a:srgbClr val="31384D"/>
                </a:solidFill>
                <a:latin typeface="Book Antiqua"/>
                <a:cs typeface="Book Antiqua"/>
              </a:rPr>
              <a:t>allowable</a:t>
            </a:r>
            <a:r>
              <a:rPr sz="10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80" dirty="0">
                <a:solidFill>
                  <a:srgbClr val="31384D"/>
                </a:solidFill>
                <a:latin typeface="Book Antiqua"/>
                <a:cs typeface="Book Antiqua"/>
              </a:rPr>
              <a:t>expense,</a:t>
            </a:r>
            <a:r>
              <a:rPr sz="10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spc="65" dirty="0">
                <a:solidFill>
                  <a:srgbClr val="31384D"/>
                </a:solidFill>
                <a:latin typeface="Book Antiqua"/>
                <a:cs typeface="Book Antiqua"/>
              </a:rPr>
              <a:t>please</a:t>
            </a:r>
            <a:r>
              <a:rPr sz="10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u="sng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Book Antiqua"/>
                <a:cs typeface="Book Antiqua"/>
              </a:rPr>
              <a:t>DO</a:t>
            </a:r>
            <a:r>
              <a:rPr sz="1000" u="sng" spc="-5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Book Antiqua"/>
                <a:cs typeface="Book Antiqua"/>
              </a:rPr>
              <a:t> </a:t>
            </a:r>
            <a:r>
              <a:rPr sz="1000" u="sng" spc="-25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Book Antiqua"/>
                <a:cs typeface="Book Antiqua"/>
              </a:rPr>
              <a:t>NOT</a:t>
            </a:r>
            <a:r>
              <a:rPr sz="1000" spc="-2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000" u="sng" spc="75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Book Antiqua"/>
                <a:cs typeface="Book Antiqua"/>
              </a:rPr>
              <a:t>submit</a:t>
            </a:r>
            <a:r>
              <a:rPr sz="1000" u="sng" spc="5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Book Antiqua"/>
                <a:cs typeface="Book Antiqua"/>
              </a:rPr>
              <a:t> </a:t>
            </a:r>
            <a:r>
              <a:rPr sz="1000" u="sng" spc="75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Book Antiqua"/>
                <a:cs typeface="Book Antiqua"/>
              </a:rPr>
              <a:t>gas</a:t>
            </a:r>
            <a:r>
              <a:rPr sz="1000" u="sng" spc="5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Book Antiqua"/>
                <a:cs typeface="Book Antiqua"/>
              </a:rPr>
              <a:t> </a:t>
            </a:r>
            <a:r>
              <a:rPr sz="1000" u="sng" spc="55" dirty="0">
                <a:solidFill>
                  <a:srgbClr val="31384D"/>
                </a:solidFill>
                <a:uFill>
                  <a:solidFill>
                    <a:srgbClr val="31384D"/>
                  </a:solidFill>
                </a:uFill>
                <a:latin typeface="Book Antiqua"/>
                <a:cs typeface="Book Antiqua"/>
              </a:rPr>
              <a:t>receipts</a:t>
            </a:r>
            <a:r>
              <a:rPr sz="1000" spc="55" dirty="0">
                <a:solidFill>
                  <a:srgbClr val="31384D"/>
                </a:solidFill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549" y="1514474"/>
            <a:ext cx="2152698" cy="10763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21225" y="1242130"/>
            <a:ext cx="4219575" cy="1358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5080" indent="-188595">
              <a:lnSpc>
                <a:spcPct val="116199"/>
              </a:lnSpc>
              <a:spcBef>
                <a:spcPts val="95"/>
              </a:spcBef>
              <a:buFont typeface="Segoe UI Symbol"/>
              <a:buChar char="➔"/>
              <a:tabLst>
                <a:tab pos="201295" algn="l"/>
              </a:tabLst>
            </a:pP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Mileage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is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determined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from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campus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to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the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destination,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unless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student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0" dirty="0">
                <a:solidFill>
                  <a:srgbClr val="31384D"/>
                </a:solidFill>
                <a:latin typeface="Book Antiqua"/>
                <a:cs typeface="Book Antiqua"/>
              </a:rPr>
              <a:t>lives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closer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to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destination.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Each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destination</a:t>
            </a:r>
            <a:r>
              <a:rPr sz="1100" spc="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should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be</a:t>
            </a:r>
            <a:r>
              <a:rPr sz="1100" spc="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listed</a:t>
            </a:r>
            <a:r>
              <a:rPr sz="1100" spc="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separately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by</a:t>
            </a:r>
            <a:r>
              <a:rPr sz="1100" spc="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name.</a:t>
            </a:r>
            <a:endParaRPr sz="11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1384D"/>
              </a:buClr>
              <a:buFont typeface="Segoe UI Symbol"/>
              <a:buChar char="➔"/>
            </a:pPr>
            <a:endParaRPr sz="1000">
              <a:latin typeface="Book Antiqua"/>
              <a:cs typeface="Book Antiqua"/>
            </a:endParaRPr>
          </a:p>
          <a:p>
            <a:pPr marL="241300" marR="381000" indent="-188595">
              <a:lnSpc>
                <a:spcPct val="116199"/>
              </a:lnSpc>
              <a:buFont typeface="Segoe UI Symbol"/>
              <a:buChar char="➔"/>
              <a:tabLst>
                <a:tab pos="241935" algn="l"/>
              </a:tabLst>
            </a:pP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If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student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is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unable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to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travel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using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least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expensive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option,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committee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must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pre-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approve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travel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arrangements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prior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to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40" dirty="0">
                <a:solidFill>
                  <a:srgbClr val="31384D"/>
                </a:solidFill>
                <a:latin typeface="Book Antiqua"/>
                <a:cs typeface="Book Antiqua"/>
              </a:rPr>
              <a:t>trip.</a:t>
            </a:r>
            <a:endParaRPr sz="1100">
              <a:latin typeface="Book Antiqua"/>
              <a:cs typeface="Book Antiqu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57925" y="2932400"/>
            <a:ext cx="3747770" cy="1978025"/>
            <a:chOff x="5157925" y="2932400"/>
            <a:chExt cx="3747770" cy="197802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6975" y="3003149"/>
              <a:ext cx="3608605" cy="18827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67450" y="2993624"/>
              <a:ext cx="3647440" cy="1906905"/>
            </a:xfrm>
            <a:custGeom>
              <a:avLst/>
              <a:gdLst/>
              <a:ahLst/>
              <a:cxnLst/>
              <a:rect l="l" t="t" r="r" b="b"/>
              <a:pathLst>
                <a:path w="3647440" h="1906904">
                  <a:moveTo>
                    <a:pt x="0" y="0"/>
                  </a:moveTo>
                  <a:lnTo>
                    <a:pt x="3647267" y="0"/>
                  </a:lnTo>
                  <a:lnTo>
                    <a:pt x="3647267" y="1906699"/>
                  </a:lnTo>
                  <a:lnTo>
                    <a:pt x="0" y="19066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3138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70400" y="2932400"/>
              <a:ext cx="1335299" cy="591149"/>
            </a:xfrm>
            <a:prstGeom prst="rect">
              <a:avLst/>
            </a:prstGeom>
          </p:spPr>
        </p:pic>
      </p:grp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53B9EC-73E0-197E-8335-47D4A34E75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47898" y="3227974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90"/>
    </mc:Choice>
    <mc:Fallback>
      <p:transition spd="slow" advTm="30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Airfare </a:t>
            </a:r>
            <a:r>
              <a:rPr spc="200" dirty="0"/>
              <a:t>Itinerary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6725" y="405812"/>
            <a:ext cx="4038600" cy="103060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39395" marR="5080" indent="-226695">
              <a:lnSpc>
                <a:spcPts val="1610"/>
              </a:lnSpc>
              <a:spcBef>
                <a:spcPts val="220"/>
              </a:spcBef>
              <a:buFont typeface="Segoe UI Symbol"/>
              <a:buChar char="➔"/>
              <a:tabLst>
                <a:tab pos="239395" algn="l"/>
              </a:tabLst>
            </a:pPr>
            <a:r>
              <a:rPr sz="1400" spc="90" dirty="0">
                <a:solidFill>
                  <a:srgbClr val="333333"/>
                </a:solidFill>
                <a:latin typeface="Book Antiqua"/>
                <a:cs typeface="Book Antiqua"/>
              </a:rPr>
              <a:t>If</a:t>
            </a:r>
            <a:r>
              <a:rPr sz="140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400" spc="85" dirty="0">
                <a:solidFill>
                  <a:srgbClr val="333333"/>
                </a:solidFill>
                <a:latin typeface="Book Antiqua"/>
                <a:cs typeface="Book Antiqua"/>
              </a:rPr>
              <a:t>requesting</a:t>
            </a:r>
            <a:r>
              <a:rPr sz="140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400" spc="85" dirty="0">
                <a:solidFill>
                  <a:srgbClr val="333333"/>
                </a:solidFill>
                <a:latin typeface="Book Antiqua"/>
                <a:cs typeface="Book Antiqua"/>
              </a:rPr>
              <a:t>airfare</a:t>
            </a:r>
            <a:r>
              <a:rPr sz="140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400" spc="100" dirty="0">
                <a:solidFill>
                  <a:srgbClr val="333333"/>
                </a:solidFill>
                <a:latin typeface="Book Antiqua"/>
                <a:cs typeface="Book Antiqua"/>
              </a:rPr>
              <a:t>reimbursement</a:t>
            </a:r>
            <a:r>
              <a:rPr sz="140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400" spc="65" dirty="0">
                <a:solidFill>
                  <a:srgbClr val="333333"/>
                </a:solidFill>
                <a:latin typeface="Book Antiqua"/>
                <a:cs typeface="Book Antiqua"/>
              </a:rPr>
              <a:t>please </a:t>
            </a:r>
            <a:r>
              <a:rPr sz="1400" spc="55" dirty="0">
                <a:solidFill>
                  <a:srgbClr val="333333"/>
                </a:solidFill>
                <a:latin typeface="Book Antiqua"/>
                <a:cs typeface="Book Antiqua"/>
              </a:rPr>
              <a:t>provide</a:t>
            </a:r>
            <a:r>
              <a:rPr sz="1400" spc="-2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400" spc="95" dirty="0">
                <a:solidFill>
                  <a:srgbClr val="333333"/>
                </a:solidFill>
                <a:latin typeface="Book Antiqua"/>
                <a:cs typeface="Book Antiqua"/>
              </a:rPr>
              <a:t>an</a:t>
            </a:r>
            <a:r>
              <a:rPr sz="1400" spc="-2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400" spc="80" dirty="0">
                <a:solidFill>
                  <a:srgbClr val="333333"/>
                </a:solidFill>
                <a:latin typeface="Book Antiqua"/>
                <a:cs typeface="Book Antiqua"/>
              </a:rPr>
              <a:t>itinerary</a:t>
            </a:r>
            <a:r>
              <a:rPr sz="1400" spc="-2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400" spc="90" dirty="0">
                <a:solidFill>
                  <a:srgbClr val="333333"/>
                </a:solidFill>
                <a:latin typeface="Book Antiqua"/>
                <a:cs typeface="Book Antiqua"/>
              </a:rPr>
              <a:t>of</a:t>
            </a:r>
            <a:r>
              <a:rPr sz="1400" spc="-2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400" dirty="0">
                <a:solidFill>
                  <a:srgbClr val="333333"/>
                </a:solidFill>
                <a:latin typeface="Book Antiqua"/>
                <a:cs typeface="Book Antiqua"/>
              </a:rPr>
              <a:t>ALL</a:t>
            </a:r>
            <a:r>
              <a:rPr sz="1400" spc="-2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400" spc="105" dirty="0">
                <a:solidFill>
                  <a:srgbClr val="333333"/>
                </a:solidFill>
                <a:latin typeface="Book Antiqua"/>
                <a:cs typeface="Book Antiqua"/>
              </a:rPr>
              <a:t>ﬂight</a:t>
            </a:r>
            <a:r>
              <a:rPr sz="1400" spc="-2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400" spc="60" dirty="0">
                <a:solidFill>
                  <a:srgbClr val="333333"/>
                </a:solidFill>
                <a:latin typeface="Book Antiqua"/>
                <a:cs typeface="Book Antiqua"/>
              </a:rPr>
              <a:t>travel </a:t>
            </a:r>
            <a:r>
              <a:rPr sz="1400" spc="85" dirty="0">
                <a:solidFill>
                  <a:srgbClr val="333333"/>
                </a:solidFill>
                <a:latin typeface="Book Antiqua"/>
                <a:cs typeface="Book Antiqua"/>
              </a:rPr>
              <a:t>throughout</a:t>
            </a:r>
            <a:r>
              <a:rPr sz="1400" spc="-1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400" spc="55" dirty="0">
                <a:solidFill>
                  <a:srgbClr val="333333"/>
                </a:solidFill>
                <a:latin typeface="Book Antiqua"/>
                <a:cs typeface="Book Antiqua"/>
              </a:rPr>
              <a:t>your</a:t>
            </a:r>
            <a:r>
              <a:rPr sz="140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400" spc="50" dirty="0">
                <a:solidFill>
                  <a:srgbClr val="333333"/>
                </a:solidFill>
                <a:latin typeface="Book Antiqua"/>
                <a:cs typeface="Book Antiqua"/>
              </a:rPr>
              <a:t>trip.</a:t>
            </a:r>
            <a:endParaRPr sz="1400">
              <a:latin typeface="Book Antiqua"/>
              <a:cs typeface="Book Antiqua"/>
            </a:endParaRPr>
          </a:p>
          <a:p>
            <a:pPr marL="239395" indent="-226695">
              <a:lnSpc>
                <a:spcPct val="100000"/>
              </a:lnSpc>
              <a:spcBef>
                <a:spcPts val="1280"/>
              </a:spcBef>
              <a:buFont typeface="Segoe UI Symbol"/>
              <a:buChar char="➔"/>
              <a:tabLst>
                <a:tab pos="239395" algn="l"/>
              </a:tabLst>
            </a:pPr>
            <a:r>
              <a:rPr sz="1400" spc="80" dirty="0">
                <a:solidFill>
                  <a:srgbClr val="333333"/>
                </a:solidFill>
                <a:latin typeface="Book Antiqua"/>
                <a:cs typeface="Book Antiqua"/>
              </a:rPr>
              <a:t>Must</a:t>
            </a:r>
            <a:r>
              <a:rPr sz="1400" spc="-2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400" spc="60" dirty="0">
                <a:solidFill>
                  <a:srgbClr val="333333"/>
                </a:solidFill>
                <a:latin typeface="Book Antiqua"/>
                <a:cs typeface="Book Antiqua"/>
              </a:rPr>
              <a:t>include:</a:t>
            </a:r>
            <a:endParaRPr sz="14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8000" y="2003300"/>
            <a:ext cx="2149874" cy="10749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57704" y="1518573"/>
            <a:ext cx="17145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130" dirty="0">
                <a:solidFill>
                  <a:srgbClr val="333333"/>
                </a:solidFill>
                <a:latin typeface="Segoe UI Symbol"/>
                <a:cs typeface="Segoe UI Symbol"/>
              </a:rPr>
              <a:t>❏</a:t>
            </a:r>
            <a:endParaRPr sz="115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9000" y="1537114"/>
            <a:ext cx="989965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150" b="1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Book Antiqua"/>
                <a:cs typeface="Book Antiqua"/>
              </a:rPr>
              <a:t>Vendor</a:t>
            </a:r>
            <a:r>
              <a:rPr sz="1150" b="1" u="heavy" spc="18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u="heavy" spc="6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Book Antiqua"/>
                <a:cs typeface="Book Antiqua"/>
              </a:rPr>
              <a:t>name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7805" y="1518573"/>
            <a:ext cx="265557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95" dirty="0">
                <a:solidFill>
                  <a:srgbClr val="333333"/>
                </a:solidFill>
                <a:latin typeface="Book Antiqua"/>
                <a:cs typeface="Book Antiqua"/>
              </a:rPr>
              <a:t>(ex:</a:t>
            </a:r>
            <a:r>
              <a:rPr sz="115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spc="55" dirty="0">
                <a:solidFill>
                  <a:srgbClr val="333333"/>
                </a:solidFill>
                <a:latin typeface="Book Antiqua"/>
                <a:cs typeface="Book Antiqua"/>
              </a:rPr>
              <a:t>American</a:t>
            </a:r>
            <a:r>
              <a:rPr sz="115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spc="50" dirty="0">
                <a:solidFill>
                  <a:srgbClr val="333333"/>
                </a:solidFill>
                <a:latin typeface="Book Antiqua"/>
                <a:cs typeface="Book Antiqua"/>
              </a:rPr>
              <a:t>Airlines,</a:t>
            </a:r>
            <a:r>
              <a:rPr sz="115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spc="60" dirty="0">
                <a:solidFill>
                  <a:srgbClr val="333333"/>
                </a:solidFill>
                <a:latin typeface="Book Antiqua"/>
                <a:cs typeface="Book Antiqua"/>
              </a:rPr>
              <a:t>Delta,</a:t>
            </a:r>
            <a:r>
              <a:rPr sz="115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Book Antiqua"/>
                <a:cs typeface="Book Antiqua"/>
              </a:rPr>
              <a:t>Alaska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9000" y="2062895"/>
            <a:ext cx="2766060" cy="175260"/>
          </a:xfrm>
          <a:custGeom>
            <a:avLst/>
            <a:gdLst/>
            <a:ahLst/>
            <a:cxnLst/>
            <a:rect l="l" t="t" r="r" b="b"/>
            <a:pathLst>
              <a:path w="2766059" h="175260">
                <a:moveTo>
                  <a:pt x="2765693" y="175260"/>
                </a:moveTo>
                <a:lnTo>
                  <a:pt x="0" y="175260"/>
                </a:lnTo>
                <a:lnTo>
                  <a:pt x="0" y="0"/>
                </a:lnTo>
                <a:lnTo>
                  <a:pt x="2765693" y="0"/>
                </a:lnTo>
                <a:lnTo>
                  <a:pt x="2765693" y="1752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57704" y="1693832"/>
            <a:ext cx="3871595" cy="81406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790"/>
              </a:spcBef>
            </a:pPr>
            <a:r>
              <a:rPr sz="1150" spc="50" dirty="0">
                <a:solidFill>
                  <a:srgbClr val="333333"/>
                </a:solidFill>
                <a:latin typeface="Book Antiqua"/>
                <a:cs typeface="Book Antiqua"/>
              </a:rPr>
              <a:t>Airlines,</a:t>
            </a:r>
            <a:r>
              <a:rPr sz="1150" spc="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spc="60" dirty="0">
                <a:solidFill>
                  <a:srgbClr val="333333"/>
                </a:solidFill>
                <a:latin typeface="Book Antiqua"/>
                <a:cs typeface="Book Antiqua"/>
              </a:rPr>
              <a:t>etc.)</a:t>
            </a:r>
            <a:endParaRPr sz="1150">
              <a:latin typeface="Book Antiqua"/>
              <a:cs typeface="Book Antiqua"/>
            </a:endParaRPr>
          </a:p>
          <a:p>
            <a:pPr marL="201295" marR="5080" indent="-188595">
              <a:lnSpc>
                <a:spcPct val="150000"/>
              </a:lnSpc>
            </a:pPr>
            <a:r>
              <a:rPr sz="1150" spc="130" dirty="0">
                <a:solidFill>
                  <a:srgbClr val="333333"/>
                </a:solidFill>
                <a:latin typeface="Segoe UI Symbol"/>
                <a:cs typeface="Segoe UI Symbol"/>
              </a:rPr>
              <a:t>❏</a:t>
            </a:r>
            <a:r>
              <a:rPr sz="1150" spc="75" dirty="0">
                <a:solidFill>
                  <a:srgbClr val="333333"/>
                </a:solidFill>
                <a:latin typeface="Segoe UI Symbol"/>
                <a:cs typeface="Segoe UI Symbol"/>
              </a:rPr>
              <a:t> </a:t>
            </a:r>
            <a:r>
              <a:rPr sz="1150" b="1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Book Antiqua"/>
                <a:cs typeface="Book Antiqua"/>
              </a:rPr>
              <a:t>Arrival</a:t>
            </a:r>
            <a:r>
              <a:rPr sz="1150" b="1" u="heavy" spc="3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u="heavy" spc="5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Book Antiqua"/>
                <a:cs typeface="Book Antiqua"/>
              </a:rPr>
              <a:t>and</a:t>
            </a:r>
            <a:r>
              <a:rPr sz="1150" b="1" u="heavy" spc="3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u="heavy" spc="5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Book Antiqua"/>
                <a:cs typeface="Book Antiqua"/>
              </a:rPr>
              <a:t>departure</a:t>
            </a:r>
            <a:r>
              <a:rPr sz="1150" b="1" u="heavy" spc="3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Book Antiqua"/>
                <a:cs typeface="Book Antiqua"/>
              </a:rPr>
              <a:t> </a:t>
            </a:r>
            <a:r>
              <a:rPr sz="1150" b="1" u="heavy" spc="6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Book Antiqua"/>
                <a:cs typeface="Book Antiqua"/>
              </a:rPr>
              <a:t>locations/dates</a:t>
            </a:r>
            <a:r>
              <a:rPr sz="1150" b="1" spc="2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spc="60" dirty="0">
                <a:solidFill>
                  <a:srgbClr val="333333"/>
                </a:solidFill>
                <a:latin typeface="Book Antiqua"/>
                <a:cs typeface="Book Antiqua"/>
              </a:rPr>
              <a:t>(include</a:t>
            </a:r>
            <a:r>
              <a:rPr sz="1150" spc="30" dirty="0">
                <a:solidFill>
                  <a:srgbClr val="333333"/>
                </a:solidFill>
                <a:latin typeface="Book Antiqua"/>
                <a:cs typeface="Book Antiqua"/>
              </a:rPr>
              <a:t> any </a:t>
            </a:r>
            <a:r>
              <a:rPr sz="1150" spc="50" dirty="0">
                <a:solidFill>
                  <a:srgbClr val="333333"/>
                </a:solidFill>
                <a:latin typeface="Book Antiqua"/>
                <a:cs typeface="Book Antiqua"/>
              </a:rPr>
              <a:t>layovers</a:t>
            </a:r>
            <a:r>
              <a:rPr sz="115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spc="70" dirty="0">
                <a:solidFill>
                  <a:srgbClr val="333333"/>
                </a:solidFill>
                <a:latin typeface="Book Antiqua"/>
                <a:cs typeface="Book Antiqua"/>
              </a:rPr>
              <a:t>or</a:t>
            </a:r>
            <a:r>
              <a:rPr sz="115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spc="70" dirty="0">
                <a:solidFill>
                  <a:srgbClr val="333333"/>
                </a:solidFill>
                <a:latin typeface="Book Antiqua"/>
                <a:cs typeface="Book Antiqua"/>
              </a:rPr>
              <a:t>transfers)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7704" y="2482503"/>
            <a:ext cx="171450" cy="55118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150" spc="130" dirty="0">
                <a:solidFill>
                  <a:srgbClr val="333333"/>
                </a:solidFill>
                <a:latin typeface="Segoe UI Symbol"/>
                <a:cs typeface="Segoe UI Symbol"/>
              </a:rPr>
              <a:t>❏</a:t>
            </a:r>
            <a:endParaRPr sz="11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150" spc="130" dirty="0">
                <a:solidFill>
                  <a:srgbClr val="333333"/>
                </a:solidFill>
                <a:latin typeface="Segoe UI Symbol"/>
                <a:cs typeface="Segoe UI Symbol"/>
              </a:rPr>
              <a:t>❏</a:t>
            </a:r>
            <a:endParaRPr sz="1150">
              <a:latin typeface="Segoe UI Symbol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9000" y="2588674"/>
            <a:ext cx="3406140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150" b="1" spc="65" dirty="0">
                <a:solidFill>
                  <a:srgbClr val="333333"/>
                </a:solidFill>
                <a:latin typeface="Book Antiqua"/>
                <a:cs typeface="Book Antiqua"/>
              </a:rPr>
              <a:t>Passenger</a:t>
            </a:r>
            <a:r>
              <a:rPr sz="1150" b="1" spc="14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b="1" spc="85" dirty="0">
                <a:solidFill>
                  <a:srgbClr val="333333"/>
                </a:solidFill>
                <a:latin typeface="Book Antiqua"/>
                <a:cs typeface="Book Antiqua"/>
              </a:rPr>
              <a:t>name</a:t>
            </a:r>
            <a:r>
              <a:rPr sz="1150" b="1" spc="14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b="1" dirty="0">
                <a:solidFill>
                  <a:srgbClr val="333333"/>
                </a:solidFill>
                <a:latin typeface="Book Antiqua"/>
                <a:cs typeface="Book Antiqua"/>
              </a:rPr>
              <a:t>should</a:t>
            </a:r>
            <a:r>
              <a:rPr sz="1150" b="1" spc="14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b="1" spc="85" dirty="0">
                <a:solidFill>
                  <a:srgbClr val="333333"/>
                </a:solidFill>
                <a:latin typeface="Book Antiqua"/>
                <a:cs typeface="Book Antiqua"/>
              </a:rPr>
              <a:t>match</a:t>
            </a:r>
            <a:r>
              <a:rPr sz="1150" b="1" spc="14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b="1" dirty="0">
                <a:solidFill>
                  <a:srgbClr val="333333"/>
                </a:solidFill>
                <a:latin typeface="Book Antiqua"/>
                <a:cs typeface="Book Antiqua"/>
              </a:rPr>
              <a:t>applicant</a:t>
            </a:r>
            <a:r>
              <a:rPr sz="1150" b="1" spc="14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b="1" spc="65" dirty="0">
                <a:solidFill>
                  <a:srgbClr val="333333"/>
                </a:solidFill>
                <a:latin typeface="Book Antiqua"/>
                <a:cs typeface="Book Antiqua"/>
              </a:rPr>
              <a:t>name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9000" y="2851565"/>
            <a:ext cx="1288415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150" b="1" spc="60" dirty="0">
                <a:solidFill>
                  <a:srgbClr val="333333"/>
                </a:solidFill>
                <a:latin typeface="Book Antiqua"/>
                <a:cs typeface="Book Antiqua"/>
              </a:rPr>
              <a:t>Proof</a:t>
            </a:r>
            <a:r>
              <a:rPr sz="1150" b="1" spc="4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b="1" dirty="0">
                <a:solidFill>
                  <a:srgbClr val="333333"/>
                </a:solidFill>
                <a:latin typeface="Book Antiqua"/>
                <a:cs typeface="Book Antiqua"/>
              </a:rPr>
              <a:t>of</a:t>
            </a:r>
            <a:r>
              <a:rPr sz="1150" b="1" spc="4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150" b="1" spc="55" dirty="0">
                <a:solidFill>
                  <a:srgbClr val="333333"/>
                </a:solidFill>
                <a:latin typeface="Book Antiqua"/>
                <a:cs typeface="Book Antiqua"/>
              </a:rPr>
              <a:t>payment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07985" y="3343745"/>
            <a:ext cx="407924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marR="5080" indent="-207645">
              <a:lnSpc>
                <a:spcPct val="100000"/>
              </a:lnSpc>
              <a:spcBef>
                <a:spcPts val="100"/>
              </a:spcBef>
              <a:buFont typeface="Segoe UI Symbol"/>
              <a:buChar char="➔"/>
              <a:tabLst>
                <a:tab pos="220345" algn="l"/>
              </a:tabLst>
            </a:pPr>
            <a:r>
              <a:rPr sz="1300" spc="70" dirty="0">
                <a:solidFill>
                  <a:srgbClr val="333333"/>
                </a:solidFill>
                <a:latin typeface="Book Antiqua"/>
                <a:cs typeface="Book Antiqua"/>
              </a:rPr>
              <a:t>Please</a:t>
            </a:r>
            <a:r>
              <a:rPr sz="130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spc="85" dirty="0">
                <a:solidFill>
                  <a:srgbClr val="333333"/>
                </a:solidFill>
                <a:latin typeface="Book Antiqua"/>
                <a:cs typeface="Book Antiqua"/>
              </a:rPr>
              <a:t>note</a:t>
            </a:r>
            <a:r>
              <a:rPr sz="130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spc="65" dirty="0">
                <a:solidFill>
                  <a:srgbClr val="333333"/>
                </a:solidFill>
                <a:latin typeface="Book Antiqua"/>
                <a:cs typeface="Book Antiqua"/>
              </a:rPr>
              <a:t>travel</a:t>
            </a:r>
            <a:r>
              <a:rPr sz="130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spc="80" dirty="0">
                <a:solidFill>
                  <a:srgbClr val="333333"/>
                </a:solidFill>
                <a:latin typeface="Book Antiqua"/>
                <a:cs typeface="Book Antiqua"/>
              </a:rPr>
              <a:t>insurance</a:t>
            </a:r>
            <a:r>
              <a:rPr sz="1300" spc="-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spc="65" dirty="0">
                <a:solidFill>
                  <a:srgbClr val="333333"/>
                </a:solidFill>
                <a:latin typeface="Book Antiqua"/>
                <a:cs typeface="Book Antiqua"/>
              </a:rPr>
              <a:t>and</a:t>
            </a:r>
            <a:r>
              <a:rPr sz="130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spc="65" dirty="0">
                <a:solidFill>
                  <a:srgbClr val="333333"/>
                </a:solidFill>
                <a:latin typeface="Book Antiqua"/>
                <a:cs typeface="Book Antiqua"/>
              </a:rPr>
              <a:t>baggage</a:t>
            </a:r>
            <a:r>
              <a:rPr sz="1300" spc="-1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spc="65" dirty="0">
                <a:solidFill>
                  <a:srgbClr val="333333"/>
                </a:solidFill>
                <a:latin typeface="Book Antiqua"/>
                <a:cs typeface="Book Antiqua"/>
              </a:rPr>
              <a:t>fees </a:t>
            </a:r>
            <a:r>
              <a:rPr sz="1300" spc="75" dirty="0">
                <a:solidFill>
                  <a:srgbClr val="333333"/>
                </a:solidFill>
                <a:latin typeface="Book Antiqua"/>
                <a:cs typeface="Book Antiqua"/>
              </a:rPr>
              <a:t>are</a:t>
            </a:r>
            <a:r>
              <a:rPr sz="130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spc="95" dirty="0">
                <a:solidFill>
                  <a:srgbClr val="333333"/>
                </a:solidFill>
                <a:latin typeface="Book Antiqua"/>
                <a:cs typeface="Book Antiqua"/>
              </a:rPr>
              <a:t>non-</a:t>
            </a:r>
            <a:r>
              <a:rPr sz="1300" spc="90" dirty="0">
                <a:solidFill>
                  <a:srgbClr val="333333"/>
                </a:solidFill>
                <a:latin typeface="Book Antiqua"/>
                <a:cs typeface="Book Antiqua"/>
              </a:rPr>
              <a:t>allowable</a:t>
            </a:r>
            <a:r>
              <a:rPr sz="130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spc="80" dirty="0">
                <a:solidFill>
                  <a:srgbClr val="333333"/>
                </a:solidFill>
                <a:latin typeface="Book Antiqua"/>
                <a:cs typeface="Book Antiqua"/>
              </a:rPr>
              <a:t>expenses</a:t>
            </a:r>
            <a:r>
              <a:rPr sz="130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spc="60" dirty="0">
                <a:solidFill>
                  <a:srgbClr val="333333"/>
                </a:solidFill>
                <a:latin typeface="Book Antiqua"/>
                <a:cs typeface="Book Antiqua"/>
              </a:rPr>
              <a:t>per</a:t>
            </a:r>
            <a:r>
              <a:rPr sz="130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spc="75" dirty="0">
                <a:solidFill>
                  <a:srgbClr val="333333"/>
                </a:solidFill>
                <a:latin typeface="Book Antiqua"/>
                <a:cs typeface="Book Antiqua"/>
              </a:rPr>
              <a:t>SRT</a:t>
            </a:r>
            <a:r>
              <a:rPr sz="1300" spc="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spc="55" dirty="0">
                <a:solidFill>
                  <a:srgbClr val="333333"/>
                </a:solidFill>
                <a:latin typeface="Book Antiqua"/>
                <a:cs typeface="Book Antiqua"/>
              </a:rPr>
              <a:t>guidelines </a:t>
            </a:r>
            <a:r>
              <a:rPr sz="1300" spc="65" dirty="0">
                <a:solidFill>
                  <a:srgbClr val="333333"/>
                </a:solidFill>
                <a:latin typeface="Book Antiqua"/>
                <a:cs typeface="Book Antiqua"/>
              </a:rPr>
              <a:t>and</a:t>
            </a:r>
            <a:r>
              <a:rPr sz="1300" spc="20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dirty="0">
                <a:solidFill>
                  <a:srgbClr val="333333"/>
                </a:solidFill>
                <a:latin typeface="Book Antiqua"/>
                <a:cs typeface="Book Antiqua"/>
              </a:rPr>
              <a:t>will</a:t>
            </a:r>
            <a:r>
              <a:rPr sz="1300" spc="2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spc="90" dirty="0">
                <a:solidFill>
                  <a:srgbClr val="333333"/>
                </a:solidFill>
                <a:latin typeface="Book Antiqua"/>
                <a:cs typeface="Book Antiqua"/>
              </a:rPr>
              <a:t>not</a:t>
            </a:r>
            <a:r>
              <a:rPr sz="1300" spc="2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spc="70" dirty="0">
                <a:solidFill>
                  <a:srgbClr val="333333"/>
                </a:solidFill>
                <a:latin typeface="Book Antiqua"/>
                <a:cs typeface="Book Antiqua"/>
              </a:rPr>
              <a:t>be</a:t>
            </a:r>
            <a:r>
              <a:rPr sz="1300" spc="25" dirty="0">
                <a:solidFill>
                  <a:srgbClr val="333333"/>
                </a:solidFill>
                <a:latin typeface="Book Antiqua"/>
                <a:cs typeface="Book Antiqua"/>
              </a:rPr>
              <a:t> </a:t>
            </a:r>
            <a:r>
              <a:rPr sz="1300" spc="55" dirty="0">
                <a:solidFill>
                  <a:srgbClr val="333333"/>
                </a:solidFill>
                <a:latin typeface="Book Antiqua"/>
                <a:cs typeface="Book Antiqua"/>
              </a:rPr>
              <a:t>reimbursed.</a:t>
            </a:r>
            <a:endParaRPr sz="1300">
              <a:latin typeface="Book Antiqua"/>
              <a:cs typeface="Book Antiqua"/>
            </a:endParaRP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63BAD9-0F63-E2D1-F2B1-8502BAFB87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7225" y="3963505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55"/>
    </mc:Choice>
    <mc:Fallback>
      <p:transition spd="slow" advTm="33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550" y="409611"/>
            <a:ext cx="359537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50" spc="130" dirty="0"/>
              <a:t>Conference</a:t>
            </a:r>
            <a:r>
              <a:rPr sz="2350" spc="-40" dirty="0"/>
              <a:t> </a:t>
            </a:r>
            <a:r>
              <a:rPr sz="2350" spc="125" dirty="0"/>
              <a:t>Registration </a:t>
            </a:r>
            <a:r>
              <a:rPr sz="2350" dirty="0"/>
              <a:t>&amp;</a:t>
            </a:r>
            <a:r>
              <a:rPr sz="2350" spc="-40" dirty="0"/>
              <a:t> </a:t>
            </a:r>
            <a:r>
              <a:rPr sz="2350" spc="135" dirty="0"/>
              <a:t>Printing</a:t>
            </a:r>
            <a:r>
              <a:rPr sz="2350" spc="-40" dirty="0"/>
              <a:t> </a:t>
            </a:r>
            <a:r>
              <a:rPr sz="2350" spc="114" dirty="0"/>
              <a:t>and</a:t>
            </a:r>
            <a:r>
              <a:rPr sz="2350" spc="-40" dirty="0"/>
              <a:t> </a:t>
            </a:r>
            <a:r>
              <a:rPr sz="2350" spc="-20" dirty="0"/>
              <a:t>Copy </a:t>
            </a:r>
            <a:r>
              <a:rPr sz="2350" spc="114" dirty="0"/>
              <a:t>Services</a:t>
            </a:r>
            <a:endParaRPr sz="2350"/>
          </a:p>
        </p:txBody>
      </p:sp>
      <p:sp>
        <p:nvSpPr>
          <p:cNvPr id="3" name="object 3"/>
          <p:cNvSpPr txBox="1"/>
          <p:nvPr/>
        </p:nvSpPr>
        <p:spPr>
          <a:xfrm>
            <a:off x="4689125" y="427137"/>
            <a:ext cx="3734435" cy="821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9395" marR="5080" indent="-226695">
              <a:lnSpc>
                <a:spcPct val="100499"/>
              </a:lnSpc>
              <a:spcBef>
                <a:spcPts val="90"/>
              </a:spcBef>
              <a:buClr>
                <a:srgbClr val="003C71"/>
              </a:buClr>
              <a:buSzPct val="107692"/>
              <a:buFont typeface="Segoe UI Symbol"/>
              <a:buChar char="➔"/>
              <a:tabLst>
                <a:tab pos="239395" algn="l"/>
              </a:tabLst>
            </a:pPr>
            <a:r>
              <a:rPr sz="1300" spc="75" dirty="0">
                <a:latin typeface="Book Antiqua"/>
                <a:cs typeface="Book Antiqua"/>
              </a:rPr>
              <a:t>Students</a:t>
            </a:r>
            <a:r>
              <a:rPr sz="1300" spc="-5" dirty="0">
                <a:latin typeface="Book Antiqua"/>
                <a:cs typeface="Book Antiqua"/>
              </a:rPr>
              <a:t> </a:t>
            </a:r>
            <a:r>
              <a:rPr sz="1300" b="1" spc="65" dirty="0">
                <a:latin typeface="Book Antiqua"/>
                <a:cs typeface="Book Antiqua"/>
              </a:rPr>
              <a:t>attending</a:t>
            </a:r>
            <a:r>
              <a:rPr sz="1300" b="1" dirty="0">
                <a:latin typeface="Book Antiqua"/>
                <a:cs typeface="Book Antiqua"/>
              </a:rPr>
              <a:t> </a:t>
            </a:r>
            <a:r>
              <a:rPr sz="1300" spc="65" dirty="0">
                <a:latin typeface="Book Antiqua"/>
                <a:cs typeface="Book Antiqua"/>
              </a:rPr>
              <a:t>and</a:t>
            </a:r>
            <a:r>
              <a:rPr sz="1300" dirty="0">
                <a:latin typeface="Book Antiqua"/>
                <a:cs typeface="Book Antiqua"/>
              </a:rPr>
              <a:t> </a:t>
            </a:r>
            <a:r>
              <a:rPr sz="1300" spc="90" dirty="0">
                <a:latin typeface="Book Antiqua"/>
                <a:cs typeface="Book Antiqua"/>
              </a:rPr>
              <a:t>not</a:t>
            </a:r>
            <a:r>
              <a:rPr sz="1300" dirty="0">
                <a:latin typeface="Book Antiqua"/>
                <a:cs typeface="Book Antiqua"/>
              </a:rPr>
              <a:t> </a:t>
            </a:r>
            <a:r>
              <a:rPr sz="1300" spc="75" dirty="0">
                <a:latin typeface="Book Antiqua"/>
                <a:cs typeface="Book Antiqua"/>
              </a:rPr>
              <a:t>presenting</a:t>
            </a:r>
            <a:r>
              <a:rPr sz="1300" spc="-5" dirty="0">
                <a:latin typeface="Book Antiqua"/>
                <a:cs typeface="Book Antiqua"/>
              </a:rPr>
              <a:t> </a:t>
            </a:r>
            <a:r>
              <a:rPr sz="1300" spc="90" dirty="0">
                <a:latin typeface="Book Antiqua"/>
                <a:cs typeface="Book Antiqua"/>
              </a:rPr>
              <a:t>at</a:t>
            </a:r>
            <a:r>
              <a:rPr sz="1300" dirty="0">
                <a:latin typeface="Book Antiqua"/>
                <a:cs typeface="Book Antiqua"/>
              </a:rPr>
              <a:t> </a:t>
            </a:r>
            <a:r>
              <a:rPr sz="1300" spc="25" dirty="0">
                <a:latin typeface="Book Antiqua"/>
                <a:cs typeface="Book Antiqua"/>
              </a:rPr>
              <a:t>a </a:t>
            </a:r>
            <a:r>
              <a:rPr sz="1300" spc="85" dirty="0">
                <a:latin typeface="Book Antiqua"/>
                <a:cs typeface="Book Antiqua"/>
              </a:rPr>
              <a:t>conference</a:t>
            </a:r>
            <a:r>
              <a:rPr sz="1300" spc="15" dirty="0">
                <a:latin typeface="Book Antiqua"/>
                <a:cs typeface="Book Antiqua"/>
              </a:rPr>
              <a:t> </a:t>
            </a:r>
            <a:r>
              <a:rPr sz="1300" dirty="0">
                <a:latin typeface="Book Antiqua"/>
                <a:cs typeface="Book Antiqua"/>
              </a:rPr>
              <a:t>will</a:t>
            </a:r>
            <a:r>
              <a:rPr sz="1300" spc="20" dirty="0">
                <a:latin typeface="Book Antiqua"/>
                <a:cs typeface="Book Antiqua"/>
              </a:rPr>
              <a:t> </a:t>
            </a:r>
            <a:r>
              <a:rPr sz="1300" spc="70" dirty="0">
                <a:latin typeface="Book Antiqua"/>
                <a:cs typeface="Book Antiqua"/>
              </a:rPr>
              <a:t>be</a:t>
            </a:r>
            <a:r>
              <a:rPr sz="1300" spc="15" dirty="0">
                <a:latin typeface="Book Antiqua"/>
                <a:cs typeface="Book Antiqua"/>
              </a:rPr>
              <a:t> </a:t>
            </a:r>
            <a:r>
              <a:rPr sz="1300" spc="55" dirty="0">
                <a:latin typeface="Book Antiqua"/>
                <a:cs typeface="Book Antiqua"/>
              </a:rPr>
              <a:t>funded</a:t>
            </a:r>
            <a:r>
              <a:rPr sz="1300" spc="20" dirty="0">
                <a:latin typeface="Book Antiqua"/>
                <a:cs typeface="Book Antiqua"/>
              </a:rPr>
              <a:t> </a:t>
            </a:r>
            <a:r>
              <a:rPr sz="1300" spc="95" dirty="0">
                <a:latin typeface="Book Antiqua"/>
                <a:cs typeface="Book Antiqua"/>
              </a:rPr>
              <a:t>the</a:t>
            </a:r>
            <a:r>
              <a:rPr sz="1300" spc="15" dirty="0">
                <a:latin typeface="Book Antiqua"/>
                <a:cs typeface="Book Antiqua"/>
              </a:rPr>
              <a:t> </a:t>
            </a:r>
            <a:r>
              <a:rPr sz="1300" spc="75" dirty="0">
                <a:latin typeface="Book Antiqua"/>
                <a:cs typeface="Book Antiqua"/>
              </a:rPr>
              <a:t>conference </a:t>
            </a:r>
            <a:r>
              <a:rPr sz="1300" spc="80" dirty="0">
                <a:latin typeface="Book Antiqua"/>
                <a:cs typeface="Book Antiqua"/>
              </a:rPr>
              <a:t>registration</a:t>
            </a:r>
            <a:r>
              <a:rPr sz="1300" spc="-5" dirty="0">
                <a:latin typeface="Book Antiqua"/>
                <a:cs typeface="Book Antiqua"/>
              </a:rPr>
              <a:t> </a:t>
            </a:r>
            <a:r>
              <a:rPr sz="1300" spc="85" dirty="0">
                <a:latin typeface="Book Antiqua"/>
                <a:cs typeface="Book Antiqua"/>
              </a:rPr>
              <a:t>fees</a:t>
            </a:r>
            <a:r>
              <a:rPr sz="1300" spc="-10" dirty="0">
                <a:latin typeface="Book Antiqua"/>
                <a:cs typeface="Book Antiqua"/>
              </a:rPr>
              <a:t> </a:t>
            </a:r>
            <a:r>
              <a:rPr sz="1300" b="1" spc="-50" dirty="0">
                <a:latin typeface="Book Antiqua"/>
                <a:cs typeface="Book Antiqua"/>
              </a:rPr>
              <a:t>ONLY</a:t>
            </a:r>
            <a:r>
              <a:rPr sz="1300" b="1" spc="-5" dirty="0">
                <a:latin typeface="Book Antiqua"/>
                <a:cs typeface="Book Antiqua"/>
              </a:rPr>
              <a:t> </a:t>
            </a:r>
            <a:r>
              <a:rPr sz="1300" spc="80" dirty="0">
                <a:latin typeface="Book Antiqua"/>
                <a:cs typeface="Book Antiqua"/>
              </a:rPr>
              <a:t>(does</a:t>
            </a:r>
            <a:r>
              <a:rPr sz="1300" spc="-5" dirty="0">
                <a:latin typeface="Book Antiqua"/>
                <a:cs typeface="Book Antiqua"/>
              </a:rPr>
              <a:t> </a:t>
            </a:r>
            <a:r>
              <a:rPr sz="1300" spc="90" dirty="0">
                <a:latin typeface="Book Antiqua"/>
                <a:cs typeface="Book Antiqua"/>
              </a:rPr>
              <a:t>not</a:t>
            </a:r>
            <a:r>
              <a:rPr sz="1300" spc="-5" dirty="0">
                <a:latin typeface="Book Antiqua"/>
                <a:cs typeface="Book Antiqua"/>
              </a:rPr>
              <a:t> </a:t>
            </a:r>
            <a:r>
              <a:rPr sz="1300" spc="50" dirty="0">
                <a:latin typeface="Book Antiqua"/>
                <a:cs typeface="Book Antiqua"/>
              </a:rPr>
              <a:t>include </a:t>
            </a:r>
            <a:r>
              <a:rPr sz="1300" spc="85" dirty="0">
                <a:latin typeface="Book Antiqua"/>
                <a:cs typeface="Book Antiqua"/>
              </a:rPr>
              <a:t>membership</a:t>
            </a:r>
            <a:r>
              <a:rPr sz="1300" spc="-5" dirty="0">
                <a:latin typeface="Book Antiqua"/>
                <a:cs typeface="Book Antiqua"/>
              </a:rPr>
              <a:t> </a:t>
            </a:r>
            <a:r>
              <a:rPr sz="1300" spc="65" dirty="0">
                <a:latin typeface="Book Antiqua"/>
                <a:cs typeface="Book Antiqua"/>
              </a:rPr>
              <a:t>fees).</a:t>
            </a:r>
            <a:endParaRPr sz="13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9125" y="1435518"/>
            <a:ext cx="37934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100"/>
              </a:spcBef>
              <a:buFont typeface="Segoe UI Symbol"/>
              <a:buChar char="➔"/>
              <a:tabLst>
                <a:tab pos="239395" algn="l"/>
              </a:tabLst>
            </a:pPr>
            <a:r>
              <a:rPr sz="1400" spc="80" dirty="0">
                <a:solidFill>
                  <a:srgbClr val="003C71"/>
                </a:solidFill>
                <a:latin typeface="Book Antiqua"/>
                <a:cs typeface="Book Antiqua"/>
              </a:rPr>
              <a:t>Printing</a:t>
            </a:r>
            <a:r>
              <a:rPr sz="1400" spc="-5" dirty="0">
                <a:solidFill>
                  <a:srgbClr val="003C71"/>
                </a:solidFill>
                <a:latin typeface="Book Antiqua"/>
                <a:cs typeface="Book Antiqua"/>
              </a:rPr>
              <a:t> </a:t>
            </a:r>
            <a:r>
              <a:rPr sz="1400" spc="70" dirty="0">
                <a:solidFill>
                  <a:srgbClr val="003C71"/>
                </a:solidFill>
                <a:latin typeface="Book Antiqua"/>
                <a:cs typeface="Book Antiqua"/>
              </a:rPr>
              <a:t>and</a:t>
            </a:r>
            <a:r>
              <a:rPr sz="1400" dirty="0">
                <a:solidFill>
                  <a:srgbClr val="003C71"/>
                </a:solidFill>
                <a:latin typeface="Book Antiqua"/>
                <a:cs typeface="Book Antiqua"/>
              </a:rPr>
              <a:t> Copy</a:t>
            </a:r>
            <a:r>
              <a:rPr sz="1400" spc="-5" dirty="0">
                <a:solidFill>
                  <a:srgbClr val="003C71"/>
                </a:solidFill>
                <a:latin typeface="Book Antiqua"/>
                <a:cs typeface="Book Antiqua"/>
              </a:rPr>
              <a:t> </a:t>
            </a:r>
            <a:r>
              <a:rPr sz="1400" spc="75" dirty="0">
                <a:solidFill>
                  <a:srgbClr val="003C71"/>
                </a:solidFill>
                <a:latin typeface="Book Antiqua"/>
                <a:cs typeface="Book Antiqua"/>
              </a:rPr>
              <a:t>Services</a:t>
            </a:r>
            <a:r>
              <a:rPr sz="1400" dirty="0">
                <a:solidFill>
                  <a:srgbClr val="003C71"/>
                </a:solidFill>
                <a:latin typeface="Book Antiqua"/>
                <a:cs typeface="Book Antiqua"/>
              </a:rPr>
              <a:t> </a:t>
            </a:r>
            <a:r>
              <a:rPr sz="1400" spc="80" dirty="0">
                <a:solidFill>
                  <a:srgbClr val="003C71"/>
                </a:solidFill>
                <a:latin typeface="Book Antiqua"/>
                <a:cs typeface="Book Antiqua"/>
              </a:rPr>
              <a:t>are</a:t>
            </a:r>
            <a:r>
              <a:rPr sz="1400" spc="-5" dirty="0">
                <a:solidFill>
                  <a:srgbClr val="003C71"/>
                </a:solidFill>
                <a:latin typeface="Book Antiqua"/>
                <a:cs typeface="Book Antiqua"/>
              </a:rPr>
              <a:t> </a:t>
            </a:r>
            <a:r>
              <a:rPr sz="1400" spc="60" dirty="0">
                <a:solidFill>
                  <a:srgbClr val="003C71"/>
                </a:solidFill>
                <a:latin typeface="Book Antiqua"/>
                <a:cs typeface="Book Antiqua"/>
              </a:rPr>
              <a:t>funded</a:t>
            </a:r>
            <a:r>
              <a:rPr sz="1400" dirty="0">
                <a:solidFill>
                  <a:srgbClr val="003C71"/>
                </a:solidFill>
                <a:latin typeface="Book Antiqua"/>
                <a:cs typeface="Book Antiqua"/>
              </a:rPr>
              <a:t> </a:t>
            </a:r>
            <a:r>
              <a:rPr sz="1400" spc="70" dirty="0">
                <a:solidFill>
                  <a:srgbClr val="003C71"/>
                </a:solidFill>
                <a:latin typeface="Book Antiqua"/>
                <a:cs typeface="Book Antiqua"/>
              </a:rPr>
              <a:t>at</a:t>
            </a:r>
            <a:endParaRPr sz="1400">
              <a:latin typeface="Book Antiqua"/>
              <a:cs typeface="Book Antiqua"/>
            </a:endParaRPr>
          </a:p>
          <a:p>
            <a:pPr marL="239395">
              <a:lnSpc>
                <a:spcPct val="100000"/>
              </a:lnSpc>
            </a:pPr>
            <a:r>
              <a:rPr sz="1400" spc="160" dirty="0">
                <a:solidFill>
                  <a:srgbClr val="003C71"/>
                </a:solidFill>
                <a:latin typeface="Book Antiqua"/>
                <a:cs typeface="Book Antiqua"/>
              </a:rPr>
              <a:t>$0.04</a:t>
            </a:r>
            <a:r>
              <a:rPr sz="1400" spc="-5" dirty="0">
                <a:solidFill>
                  <a:srgbClr val="003C71"/>
                </a:solidFill>
                <a:latin typeface="Book Antiqua"/>
                <a:cs typeface="Book Antiqua"/>
              </a:rPr>
              <a:t> </a:t>
            </a:r>
            <a:r>
              <a:rPr sz="1400" spc="65" dirty="0">
                <a:solidFill>
                  <a:srgbClr val="003C71"/>
                </a:solidFill>
                <a:latin typeface="Book Antiqua"/>
                <a:cs typeface="Book Antiqua"/>
              </a:rPr>
              <a:t>per</a:t>
            </a:r>
            <a:r>
              <a:rPr sz="1400" spc="-5" dirty="0">
                <a:solidFill>
                  <a:srgbClr val="003C71"/>
                </a:solidFill>
                <a:latin typeface="Book Antiqua"/>
                <a:cs typeface="Book Antiqua"/>
              </a:rPr>
              <a:t> </a:t>
            </a:r>
            <a:r>
              <a:rPr sz="1400" spc="50" dirty="0">
                <a:solidFill>
                  <a:srgbClr val="003C71"/>
                </a:solidFill>
                <a:latin typeface="Book Antiqua"/>
                <a:cs typeface="Book Antiqua"/>
              </a:rPr>
              <a:t>page.</a:t>
            </a:r>
            <a:endParaRPr sz="1400">
              <a:latin typeface="Book Antiqua"/>
              <a:cs typeface="Book Antiqu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61025" y="2942021"/>
            <a:ext cx="1619250" cy="1092200"/>
            <a:chOff x="5861025" y="2942021"/>
            <a:chExt cx="1619250" cy="10922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0075" y="2961071"/>
              <a:ext cx="1581100" cy="10540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70550" y="2951546"/>
              <a:ext cx="1600200" cy="1073150"/>
            </a:xfrm>
            <a:custGeom>
              <a:avLst/>
              <a:gdLst/>
              <a:ahLst/>
              <a:cxnLst/>
              <a:rect l="l" t="t" r="r" b="b"/>
              <a:pathLst>
                <a:path w="1600200" h="1073150">
                  <a:moveTo>
                    <a:pt x="0" y="0"/>
                  </a:moveTo>
                  <a:lnTo>
                    <a:pt x="1600150" y="0"/>
                  </a:lnTo>
                  <a:lnTo>
                    <a:pt x="1600150" y="1073124"/>
                  </a:lnTo>
                  <a:lnTo>
                    <a:pt x="0" y="107312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3C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5749" y="4230300"/>
            <a:ext cx="802124" cy="802124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17AB33-43B7-F140-6AE2-AC776F1433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3035" y="3081708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46"/>
    </mc:Choice>
    <mc:Fallback>
      <p:transition spd="slow" advTm="21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350" y="255434"/>
            <a:ext cx="33375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165" dirty="0"/>
              <a:t>Expenses</a:t>
            </a:r>
            <a:r>
              <a:rPr sz="2700" spc="-30" dirty="0"/>
              <a:t> </a:t>
            </a:r>
            <a:r>
              <a:rPr sz="2700" spc="195" dirty="0"/>
              <a:t>that</a:t>
            </a:r>
            <a:r>
              <a:rPr sz="2700" spc="-25" dirty="0"/>
              <a:t> </a:t>
            </a:r>
            <a:r>
              <a:rPr sz="2700" spc="135" dirty="0"/>
              <a:t>are</a:t>
            </a:r>
            <a:endParaRPr sz="2700"/>
          </a:p>
          <a:p>
            <a:pPr marL="12700">
              <a:lnSpc>
                <a:spcPct val="100000"/>
              </a:lnSpc>
            </a:pPr>
            <a:r>
              <a:rPr sz="2700" b="1" u="heavy" spc="185" dirty="0"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not</a:t>
            </a:r>
            <a:r>
              <a:rPr sz="2700" b="1" spc="-35" dirty="0">
                <a:latin typeface="Book Antiqua"/>
                <a:cs typeface="Book Antiqua"/>
              </a:rPr>
              <a:t> </a:t>
            </a:r>
            <a:r>
              <a:rPr sz="2700" spc="114" dirty="0"/>
              <a:t>funded</a:t>
            </a:r>
            <a:r>
              <a:rPr sz="2700" spc="-30" dirty="0"/>
              <a:t> </a:t>
            </a:r>
            <a:r>
              <a:rPr sz="2700" spc="130" dirty="0"/>
              <a:t>include:</a:t>
            </a:r>
            <a:endParaRPr sz="27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8021" y="288961"/>
            <a:ext cx="4222115" cy="442404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509"/>
              </a:spcBef>
              <a:buFont typeface="Arial"/>
              <a:buChar char="●"/>
              <a:tabLst>
                <a:tab pos="144145" algn="l"/>
              </a:tabLst>
            </a:pPr>
            <a:r>
              <a:rPr sz="1100" spc="35" dirty="0">
                <a:solidFill>
                  <a:srgbClr val="31384D"/>
                </a:solidFill>
                <a:latin typeface="Book Antiqua"/>
                <a:cs typeface="Book Antiqua"/>
              </a:rPr>
              <a:t>Food</a:t>
            </a:r>
            <a:endParaRPr sz="1100">
              <a:latin typeface="Book Antiqua"/>
              <a:cs typeface="Book Antiqua"/>
            </a:endParaRPr>
          </a:p>
          <a:p>
            <a:pPr marL="143510" indent="-131445">
              <a:lnSpc>
                <a:spcPct val="100000"/>
              </a:lnSpc>
              <a:spcBef>
                <a:spcPts val="409"/>
              </a:spcBef>
              <a:buFont typeface="Arial"/>
              <a:buChar char="●"/>
              <a:tabLst>
                <a:tab pos="144145" algn="l"/>
              </a:tabLst>
            </a:pP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Any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equipment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(laptops,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computers,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etc.)</a:t>
            </a:r>
            <a:endParaRPr sz="1100">
              <a:latin typeface="Book Antiqua"/>
              <a:cs typeface="Book Antiqua"/>
            </a:endParaRPr>
          </a:p>
          <a:p>
            <a:pPr marL="143510" marR="114300" indent="-131445">
              <a:lnSpc>
                <a:spcPct val="131200"/>
              </a:lnSpc>
              <a:buFont typeface="Arial"/>
              <a:buChar char="●"/>
              <a:tabLst>
                <a:tab pos="144145" algn="l"/>
              </a:tabLst>
            </a:pP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Association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or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organizational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memberships,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software,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45" dirty="0">
                <a:solidFill>
                  <a:srgbClr val="31384D"/>
                </a:solidFill>
                <a:latin typeface="Book Antiqua"/>
                <a:cs typeface="Book Antiqua"/>
              </a:rPr>
              <a:t>or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subscriptions</a:t>
            </a:r>
            <a:r>
              <a:rPr sz="1100" spc="1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to</a:t>
            </a:r>
            <a:r>
              <a:rPr sz="1100" spc="2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journals.</a:t>
            </a:r>
            <a:endParaRPr sz="1100">
              <a:latin typeface="Book Antiqua"/>
              <a:cs typeface="Book Antiqua"/>
            </a:endParaRPr>
          </a:p>
          <a:p>
            <a:pPr marL="143510" marR="48895" indent="-131445">
              <a:lnSpc>
                <a:spcPct val="131200"/>
              </a:lnSpc>
              <a:buFont typeface="Arial"/>
              <a:buChar char="●"/>
              <a:tabLst>
                <a:tab pos="144145" algn="l"/>
              </a:tabLst>
            </a:pP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Internet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access,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movies,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room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service,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gym,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fees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for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ﬂight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changes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or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upgrades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of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any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sort.</a:t>
            </a:r>
            <a:endParaRPr sz="1100">
              <a:latin typeface="Book Antiqua"/>
              <a:cs typeface="Book Antiqua"/>
            </a:endParaRPr>
          </a:p>
          <a:p>
            <a:pPr marL="143510" marR="10160" indent="-131445">
              <a:lnSpc>
                <a:spcPct val="131200"/>
              </a:lnSpc>
              <a:buFont typeface="Arial"/>
              <a:buChar char="●"/>
              <a:tabLst>
                <a:tab pos="144145" algn="l"/>
              </a:tabLst>
            </a:pP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Single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room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occupancy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90" dirty="0">
                <a:solidFill>
                  <a:srgbClr val="31384D"/>
                </a:solidFill>
                <a:latin typeface="Book Antiqua"/>
                <a:cs typeface="Book Antiqua"/>
              </a:rPr>
              <a:t>(It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is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expected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that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students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-20" dirty="0">
                <a:solidFill>
                  <a:srgbClr val="31384D"/>
                </a:solidFill>
                <a:latin typeface="Book Antiqua"/>
                <a:cs typeface="Book Antiqua"/>
              </a:rPr>
              <a:t>will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share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rooms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350" dirty="0">
                <a:solidFill>
                  <a:srgbClr val="31384D"/>
                </a:solidFill>
                <a:latin typeface="Book Antiqua"/>
                <a:cs typeface="Book Antiqua"/>
              </a:rPr>
              <a:t>–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this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should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be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indicated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with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90" dirty="0">
                <a:solidFill>
                  <a:srgbClr val="31384D"/>
                </a:solidFill>
                <a:latin typeface="Book Antiqua"/>
                <a:cs typeface="Book Antiqua"/>
              </a:rPr>
              <a:t>“hotel”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information.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If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mitigating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circumstances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for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single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occupancy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exist,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please</a:t>
            </a:r>
            <a:r>
              <a:rPr sz="1100" spc="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contact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OSR</a:t>
            </a:r>
            <a:r>
              <a:rPr sz="1100" spc="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for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prior</a:t>
            </a:r>
            <a:r>
              <a:rPr sz="1100" spc="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approval.</a:t>
            </a:r>
            <a:endParaRPr sz="1100">
              <a:latin typeface="Book Antiqua"/>
              <a:cs typeface="Book Antiqua"/>
            </a:endParaRPr>
          </a:p>
          <a:p>
            <a:pPr marL="143510" marR="5080" indent="-131445">
              <a:lnSpc>
                <a:spcPct val="131200"/>
              </a:lnSpc>
              <a:buFont typeface="Arial"/>
              <a:buChar char="●"/>
              <a:tabLst>
                <a:tab pos="144145" algn="l"/>
              </a:tabLst>
            </a:pPr>
            <a:r>
              <a:rPr sz="1100" spc="65" dirty="0">
                <a:solidFill>
                  <a:srgbClr val="31384D"/>
                </a:solidFill>
                <a:latin typeface="Book Antiqua"/>
                <a:cs typeface="Book Antiqua"/>
              </a:rPr>
              <a:t>Accommodations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at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conference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hotel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(if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less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0" dirty="0">
                <a:solidFill>
                  <a:srgbClr val="31384D"/>
                </a:solidFill>
                <a:latin typeface="Book Antiqua"/>
                <a:cs typeface="Book Antiqua"/>
              </a:rPr>
              <a:t>expensive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hotels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are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nearby)</a:t>
            </a:r>
            <a:endParaRPr sz="1100">
              <a:latin typeface="Book Antiqua"/>
              <a:cs typeface="Book Antiqua"/>
            </a:endParaRPr>
          </a:p>
          <a:p>
            <a:pPr marL="143510" indent="-131445">
              <a:lnSpc>
                <a:spcPct val="100000"/>
              </a:lnSpc>
              <a:spcBef>
                <a:spcPts val="409"/>
              </a:spcBef>
              <a:buFont typeface="Arial"/>
              <a:buChar char="●"/>
              <a:tabLst>
                <a:tab pos="144145" algn="l"/>
              </a:tabLst>
            </a:pP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Child</a:t>
            </a:r>
            <a:r>
              <a:rPr sz="1100" spc="12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care</a:t>
            </a:r>
            <a:endParaRPr sz="1100">
              <a:latin typeface="Book Antiqua"/>
              <a:cs typeface="Book Antiqua"/>
            </a:endParaRPr>
          </a:p>
          <a:p>
            <a:pPr marL="143510" indent="-131445">
              <a:lnSpc>
                <a:spcPct val="100000"/>
              </a:lnSpc>
              <a:spcBef>
                <a:spcPts val="409"/>
              </a:spcBef>
              <a:buFont typeface="Arial"/>
              <a:buChar char="●"/>
              <a:tabLst>
                <a:tab pos="144145" algn="l"/>
              </a:tabLst>
            </a:pP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Mileage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to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and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from</a:t>
            </a:r>
            <a:r>
              <a:rPr sz="1100" spc="-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airport</a:t>
            </a:r>
            <a:endParaRPr sz="1100">
              <a:latin typeface="Book Antiqua"/>
              <a:cs typeface="Book Antiqua"/>
            </a:endParaRPr>
          </a:p>
          <a:p>
            <a:pPr marL="143510" marR="254635" indent="-131445">
              <a:lnSpc>
                <a:spcPct val="131200"/>
              </a:lnSpc>
              <a:buFont typeface="Arial"/>
              <a:buChar char="●"/>
              <a:tabLst>
                <a:tab pos="144145" algn="l"/>
              </a:tabLst>
            </a:pP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spc="3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cost</a:t>
            </a:r>
            <a:r>
              <a:rPr sz="1100" spc="3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of</a:t>
            </a:r>
            <a:r>
              <a:rPr sz="1100" spc="3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gasoline</a:t>
            </a:r>
            <a:r>
              <a:rPr sz="1100" spc="3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(This</a:t>
            </a:r>
            <a:r>
              <a:rPr sz="1100" spc="3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is</a:t>
            </a:r>
            <a:r>
              <a:rPr sz="1100" spc="3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0" dirty="0">
                <a:solidFill>
                  <a:srgbClr val="31384D"/>
                </a:solidFill>
                <a:latin typeface="Book Antiqua"/>
                <a:cs typeface="Book Antiqua"/>
              </a:rPr>
              <a:t>already</a:t>
            </a:r>
            <a:r>
              <a:rPr sz="1100" spc="3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included</a:t>
            </a:r>
            <a:r>
              <a:rPr sz="1100" spc="3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in</a:t>
            </a:r>
            <a:r>
              <a:rPr sz="1100" spc="3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spc="30" dirty="0">
                <a:solidFill>
                  <a:srgbClr val="31384D"/>
                </a:solidFill>
                <a:latin typeface="Book Antiqua"/>
                <a:cs typeface="Book Antiqua"/>
              </a:rPr>
              <a:t> per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mile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reimbursement)</a:t>
            </a:r>
            <a:endParaRPr sz="1100">
              <a:latin typeface="Book Antiqua"/>
              <a:cs typeface="Book Antiqua"/>
            </a:endParaRPr>
          </a:p>
          <a:p>
            <a:pPr marL="143510" indent="-131445">
              <a:lnSpc>
                <a:spcPct val="100000"/>
              </a:lnSpc>
              <a:spcBef>
                <a:spcPts val="414"/>
              </a:spcBef>
              <a:buFont typeface="Arial"/>
              <a:buChar char="●"/>
              <a:tabLst>
                <a:tab pos="144145" algn="l"/>
              </a:tabLst>
            </a:pPr>
            <a:r>
              <a:rPr sz="1100" spc="85" dirty="0">
                <a:solidFill>
                  <a:srgbClr val="31384D"/>
                </a:solidFill>
                <a:latin typeface="Book Antiqua"/>
                <a:cs typeface="Book Antiqua"/>
              </a:rPr>
              <a:t>The</a:t>
            </a:r>
            <a:r>
              <a:rPr sz="1100" spc="-1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80" dirty="0">
                <a:solidFill>
                  <a:srgbClr val="31384D"/>
                </a:solidFill>
                <a:latin typeface="Book Antiqua"/>
                <a:cs typeface="Book Antiqua"/>
              </a:rPr>
              <a:t>cost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of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a</a:t>
            </a:r>
            <a:r>
              <a:rPr sz="1100" spc="-1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rental</a:t>
            </a:r>
            <a:r>
              <a:rPr sz="1100" spc="-1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45" dirty="0">
                <a:solidFill>
                  <a:srgbClr val="31384D"/>
                </a:solidFill>
                <a:latin typeface="Book Antiqua"/>
                <a:cs typeface="Book Antiqua"/>
              </a:rPr>
              <a:t>car</a:t>
            </a:r>
            <a:endParaRPr sz="1100">
              <a:latin typeface="Book Antiqua"/>
              <a:cs typeface="Book Antiqua"/>
            </a:endParaRPr>
          </a:p>
          <a:p>
            <a:pPr marL="143510" indent="-131445">
              <a:lnSpc>
                <a:spcPct val="100000"/>
              </a:lnSpc>
              <a:spcBef>
                <a:spcPts val="409"/>
              </a:spcBef>
              <a:buFont typeface="Arial"/>
              <a:buChar char="●"/>
              <a:tabLst>
                <a:tab pos="144145" algn="l"/>
              </a:tabLst>
            </a:pPr>
            <a:r>
              <a:rPr sz="1100" spc="70" dirty="0">
                <a:solidFill>
                  <a:srgbClr val="31384D"/>
                </a:solidFill>
                <a:latin typeface="Book Antiqua"/>
                <a:cs typeface="Book Antiqua"/>
              </a:rPr>
              <a:t>Phone</a:t>
            </a: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cards</a:t>
            </a:r>
            <a:endParaRPr sz="1100">
              <a:latin typeface="Book Antiqua"/>
              <a:cs typeface="Book Antiqua"/>
            </a:endParaRPr>
          </a:p>
          <a:p>
            <a:pPr marL="143510" indent="-131445">
              <a:lnSpc>
                <a:spcPct val="100000"/>
              </a:lnSpc>
              <a:spcBef>
                <a:spcPts val="409"/>
              </a:spcBef>
              <a:buFont typeface="Arial"/>
              <a:buChar char="●"/>
              <a:tabLst>
                <a:tab pos="144145" algn="l"/>
              </a:tabLst>
            </a:pPr>
            <a:r>
              <a:rPr sz="1100" dirty="0">
                <a:solidFill>
                  <a:srgbClr val="31384D"/>
                </a:solidFill>
                <a:latin typeface="Book Antiqua"/>
                <a:cs typeface="Book Antiqua"/>
              </a:rPr>
              <a:t>Passports/Visa</a:t>
            </a:r>
            <a:r>
              <a:rPr sz="1100" spc="150" dirty="0">
                <a:solidFill>
                  <a:srgbClr val="31384D"/>
                </a:solidFill>
                <a:latin typeface="Book Antiqua"/>
                <a:cs typeface="Book Antiqua"/>
              </a:rPr>
              <a:t> 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Fees</a:t>
            </a:r>
            <a:endParaRPr sz="1100">
              <a:latin typeface="Book Antiqua"/>
              <a:cs typeface="Book Antiqua"/>
            </a:endParaRPr>
          </a:p>
          <a:p>
            <a:pPr marL="143510" indent="-131445">
              <a:lnSpc>
                <a:spcPct val="100000"/>
              </a:lnSpc>
              <a:spcBef>
                <a:spcPts val="414"/>
              </a:spcBef>
              <a:buFont typeface="Arial"/>
              <a:buChar char="●"/>
              <a:tabLst>
                <a:tab pos="144145" algn="l"/>
              </a:tabLst>
            </a:pPr>
            <a:r>
              <a:rPr sz="1100" spc="75" dirty="0">
                <a:solidFill>
                  <a:srgbClr val="31384D"/>
                </a:solidFill>
                <a:latin typeface="Book Antiqua"/>
                <a:cs typeface="Book Antiqua"/>
              </a:rPr>
              <a:t>Transportation</a:t>
            </a:r>
            <a:r>
              <a:rPr sz="1100" spc="15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60" dirty="0">
                <a:solidFill>
                  <a:srgbClr val="31384D"/>
                </a:solidFill>
                <a:latin typeface="Book Antiqua"/>
                <a:cs typeface="Book Antiqua"/>
              </a:rPr>
              <a:t>within</a:t>
            </a:r>
            <a:r>
              <a:rPr sz="1100" spc="20" dirty="0">
                <a:solidFill>
                  <a:srgbClr val="31384D"/>
                </a:solidFill>
                <a:latin typeface="Book Antiqua"/>
                <a:cs typeface="Book Antiqua"/>
              </a:rPr>
              <a:t> </a:t>
            </a:r>
            <a:r>
              <a:rPr sz="1100" spc="55" dirty="0">
                <a:solidFill>
                  <a:srgbClr val="31384D"/>
                </a:solidFill>
                <a:latin typeface="Book Antiqua"/>
                <a:cs typeface="Book Antiqua"/>
              </a:rPr>
              <a:t>destination</a:t>
            </a:r>
            <a:endParaRPr sz="11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3925" y="4302125"/>
            <a:ext cx="746124" cy="74612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F5C198-C59F-404A-8E11-D0B4CF8170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1130" y="257175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233"/>
    </mc:Choice>
    <mc:Fallback>
      <p:transition spd="slow" advTm="51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1044</Words>
  <Application>Microsoft Office PowerPoint</Application>
  <PresentationFormat>On-screen Show (16:9)</PresentationFormat>
  <Paragraphs>128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Gill Sans MT</vt:lpstr>
      <vt:lpstr>Segoe UI Symbol</vt:lpstr>
      <vt:lpstr>Times New Roman</vt:lpstr>
      <vt:lpstr>Trebuchet MS</vt:lpstr>
      <vt:lpstr>Office Theme</vt:lpstr>
      <vt:lpstr>ASI Student Research &amp;</vt:lpstr>
      <vt:lpstr>What we will cover</vt:lpstr>
      <vt:lpstr>PowerPoint Presentation</vt:lpstr>
      <vt:lpstr>Receipt Itemization</vt:lpstr>
      <vt:lpstr>Lodging/Hotel Itemization</vt:lpstr>
      <vt:lpstr>Transportation Airfare or mileage (travel by car)</vt:lpstr>
      <vt:lpstr>Airfare Itinerary</vt:lpstr>
      <vt:lpstr>Conference Registration &amp; Printing and Copy Services</vt:lpstr>
      <vt:lpstr>Expenses that are not funded include:</vt:lpstr>
      <vt:lpstr>Reimbursement Timeline</vt:lpstr>
      <vt:lpstr>If this is your ﬁrst time submitting a grant proposal, you are encouraged to meet with a Coyote Research Ambassador.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 SRT Reimbursement Tutorial</dc:title>
  <cp:lastModifiedBy>Maria Stroud</cp:lastModifiedBy>
  <cp:revision>1</cp:revision>
  <dcterms:created xsi:type="dcterms:W3CDTF">2022-12-21T21:58:46Z</dcterms:created>
  <dcterms:modified xsi:type="dcterms:W3CDTF">2022-12-21T23:09:07Z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