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109EB9-21BD-4185-9ABF-B0D40517E7FF}">
  <a:tblStyle styleId="{60109EB9-21BD-4185-9ABF-B0D40517E7F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42BBFB5-DF93-4915-A94F-DED327C25FB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1524800" y="672606"/>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Shape 11"/>
          <p:cNvSpPr/>
          <p:nvPr/>
        </p:nvSpPr>
        <p:spPr>
          <a:xfrm rot="10800000">
            <a:off x="6537563"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Shape 1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Shape 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Shape 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Shape 54"/>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Shape 55"/>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Shape 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Shape 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Shape 18"/>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Shape 21"/>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Shape 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Shape 26"/>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Shape 2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Shape 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Shape 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Shape 35"/>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Shape 36"/>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Shape 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Shape 45"/>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Shape 4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943550" y="1380938"/>
            <a:ext cx="5256900" cy="1282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3400" b="1" dirty="0"/>
              <a:t>Graduation &amp; Retention Specialists</a:t>
            </a:r>
            <a:endParaRPr sz="3400" b="1" dirty="0"/>
          </a:p>
        </p:txBody>
      </p:sp>
      <p:sp>
        <p:nvSpPr>
          <p:cNvPr id="64" name="Shape 64"/>
          <p:cNvSpPr txBox="1">
            <a:spLocks noGrp="1"/>
          </p:cNvSpPr>
          <p:nvPr>
            <p:ph type="subTitle" idx="1"/>
          </p:nvPr>
        </p:nvSpPr>
        <p:spPr>
          <a:xfrm>
            <a:off x="2003850" y="2946349"/>
            <a:ext cx="5136300" cy="7383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3400" b="1" dirty="0"/>
              <a:t>Working Towards 2025</a:t>
            </a:r>
            <a:endParaRPr sz="3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87900" y="3929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Senior Cohorts</a:t>
            </a:r>
            <a:endParaRPr/>
          </a:p>
        </p:txBody>
      </p:sp>
      <p:sp>
        <p:nvSpPr>
          <p:cNvPr id="122" name="Shape 122"/>
          <p:cNvSpPr txBox="1">
            <a:spLocks noGrp="1"/>
          </p:cNvSpPr>
          <p:nvPr>
            <p:ph type="body" idx="1"/>
          </p:nvPr>
        </p:nvSpPr>
        <p:spPr>
          <a:xfrm>
            <a:off x="387900" y="131227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600"/>
              <a:t>Twice a year, in the month preceding the Spring and Fall graduation filing deadlines, students from the current senior cohort and students with 135 or more units from previous cohorts are invited to attend a Grad Check Workshop.</a:t>
            </a:r>
            <a:endParaRPr sz="1600"/>
          </a:p>
          <a:p>
            <a:pPr marL="0" lvl="0" indent="0" rtl="0">
              <a:spcBef>
                <a:spcPts val="1600"/>
              </a:spcBef>
              <a:spcAft>
                <a:spcPts val="0"/>
              </a:spcAft>
              <a:buNone/>
            </a:pPr>
            <a:r>
              <a:rPr lang="en" sz="1600"/>
              <a:t>Workshop Presentation covers:</a:t>
            </a:r>
            <a:endParaRPr sz="1600"/>
          </a:p>
          <a:p>
            <a:pPr marL="457200" lvl="0" indent="-330200" rtl="0">
              <a:spcBef>
                <a:spcPts val="0"/>
              </a:spcBef>
              <a:spcAft>
                <a:spcPts val="0"/>
              </a:spcAft>
              <a:buSzPts val="1600"/>
              <a:buChar char="●"/>
            </a:pPr>
            <a:r>
              <a:rPr lang="en" sz="1600"/>
              <a:t>Graduation vs. Commencement</a:t>
            </a:r>
            <a:endParaRPr sz="1600"/>
          </a:p>
          <a:p>
            <a:pPr marL="457200" lvl="0" indent="-330200" rtl="0">
              <a:spcBef>
                <a:spcPts val="0"/>
              </a:spcBef>
              <a:spcAft>
                <a:spcPts val="0"/>
              </a:spcAft>
              <a:buSzPts val="1600"/>
              <a:buChar char="●"/>
            </a:pPr>
            <a:r>
              <a:rPr lang="en" sz="1600"/>
              <a:t>Degree requirements: GE, Major, Minor, Unit &amp; GPA requirements</a:t>
            </a:r>
            <a:endParaRPr sz="1600"/>
          </a:p>
          <a:p>
            <a:pPr marL="457200" lvl="0" indent="-330200" rtl="0">
              <a:spcBef>
                <a:spcPts val="0"/>
              </a:spcBef>
              <a:spcAft>
                <a:spcPts val="0"/>
              </a:spcAft>
              <a:buSzPts val="1600"/>
              <a:buChar char="●"/>
            </a:pPr>
            <a:r>
              <a:rPr lang="en" sz="1600"/>
              <a:t>Graduation Requirement Check - fees, deadlines &amp; when to file</a:t>
            </a:r>
            <a:endParaRPr sz="1600"/>
          </a:p>
          <a:p>
            <a:pPr marL="0" lvl="0" indent="0" rtl="0">
              <a:spcBef>
                <a:spcPts val="0"/>
              </a:spcBef>
              <a:spcAft>
                <a:spcPts val="0"/>
              </a:spcAft>
              <a:buNone/>
            </a:pPr>
            <a:r>
              <a:rPr lang="en" sz="1600"/>
              <a:t>Presentation is followed by development of individual Graduation Plans.</a:t>
            </a:r>
            <a:endParaRPr sz="1600"/>
          </a:p>
          <a:p>
            <a:pPr marL="0" lvl="0" indent="0" rtl="0">
              <a:spcBef>
                <a:spcPts val="1000"/>
              </a:spcBef>
              <a:spcAft>
                <a:spcPts val="0"/>
              </a:spcAft>
              <a:buNone/>
            </a:pPr>
            <a:r>
              <a:rPr lang="en" sz="1600"/>
              <a:t>Desired Result:</a:t>
            </a:r>
            <a:endParaRPr sz="1600"/>
          </a:p>
          <a:p>
            <a:pPr marL="457200" lvl="0" indent="-330200" rtl="0">
              <a:spcBef>
                <a:spcPts val="0"/>
              </a:spcBef>
              <a:spcAft>
                <a:spcPts val="0"/>
              </a:spcAft>
              <a:buSzPts val="1600"/>
              <a:buChar char="●"/>
            </a:pPr>
            <a:r>
              <a:rPr lang="en" sz="1600"/>
              <a:t>Significant increase in the number of Graduation Checks filed on time and filed for the correct graduation term.</a:t>
            </a:r>
            <a:endParaRPr sz="1600"/>
          </a:p>
          <a:p>
            <a:pPr marL="0" lvl="0" indent="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118375"/>
            <a:ext cx="8368200" cy="5583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400"/>
              <a:t>Senior Cohorts</a:t>
            </a:r>
            <a:endParaRPr sz="2400"/>
          </a:p>
        </p:txBody>
      </p:sp>
      <p:sp>
        <p:nvSpPr>
          <p:cNvPr id="128" name="Shape 128"/>
          <p:cNvSpPr txBox="1">
            <a:spLocks noGrp="1"/>
          </p:cNvSpPr>
          <p:nvPr>
            <p:ph type="body" idx="1"/>
          </p:nvPr>
        </p:nvSpPr>
        <p:spPr>
          <a:xfrm>
            <a:off x="387900" y="1337725"/>
            <a:ext cx="8368200" cy="3583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rtl="0">
              <a:spcBef>
                <a:spcPts val="1600"/>
              </a:spcBef>
              <a:spcAft>
                <a:spcPts val="1600"/>
              </a:spcAft>
              <a:buNone/>
            </a:pPr>
            <a:endParaRPr/>
          </a:p>
        </p:txBody>
      </p:sp>
      <p:pic>
        <p:nvPicPr>
          <p:cNvPr id="129" name="Shape 129"/>
          <p:cNvPicPr preferRelativeResize="0"/>
          <p:nvPr/>
        </p:nvPicPr>
        <p:blipFill>
          <a:blip r:embed="rId3">
            <a:alphaModFix/>
          </a:blip>
          <a:stretch>
            <a:fillRect/>
          </a:stretch>
        </p:blipFill>
        <p:spPr>
          <a:xfrm>
            <a:off x="1746100" y="770750"/>
            <a:ext cx="5357126" cy="2118825"/>
          </a:xfrm>
          <a:prstGeom prst="rect">
            <a:avLst/>
          </a:prstGeom>
          <a:noFill/>
          <a:ln>
            <a:noFill/>
          </a:ln>
        </p:spPr>
      </p:pic>
      <p:pic>
        <p:nvPicPr>
          <p:cNvPr id="130" name="Shape 130"/>
          <p:cNvPicPr preferRelativeResize="0"/>
          <p:nvPr/>
        </p:nvPicPr>
        <p:blipFill>
          <a:blip r:embed="rId4">
            <a:alphaModFix/>
          </a:blip>
          <a:stretch>
            <a:fillRect/>
          </a:stretch>
        </p:blipFill>
        <p:spPr>
          <a:xfrm>
            <a:off x="1746100" y="2983653"/>
            <a:ext cx="5357126" cy="20438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7900" y="161050"/>
            <a:ext cx="8368200" cy="1027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Other Campaigns: </a:t>
            </a:r>
            <a:endParaRPr/>
          </a:p>
          <a:p>
            <a:pPr marL="0" lvl="0" indent="0">
              <a:spcBef>
                <a:spcPts val="0"/>
              </a:spcBef>
              <a:spcAft>
                <a:spcPts val="0"/>
              </a:spcAft>
              <a:buNone/>
            </a:pPr>
            <a:r>
              <a:rPr lang="en"/>
              <a:t>Graduation Initiative Grant (GIG)</a:t>
            </a:r>
            <a:endParaRPr/>
          </a:p>
        </p:txBody>
      </p:sp>
      <p:sp>
        <p:nvSpPr>
          <p:cNvPr id="136" name="Shape 136"/>
          <p:cNvSpPr txBox="1">
            <a:spLocks noGrp="1"/>
          </p:cNvSpPr>
          <p:nvPr>
            <p:ph type="body" idx="1"/>
          </p:nvPr>
        </p:nvSpPr>
        <p:spPr>
          <a:xfrm>
            <a:off x="387900" y="1489825"/>
            <a:ext cx="8368200" cy="309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GIG pays tuition for graduating students to attend Summer courses and provides an opportunity to ensure students are meeting all remaining requirements.</a:t>
            </a:r>
            <a:endParaRPr/>
          </a:p>
          <a:p>
            <a:pPr marL="0" lvl="0" indent="0" rtl="0">
              <a:spcBef>
                <a:spcPts val="1600"/>
              </a:spcBef>
              <a:spcAft>
                <a:spcPts val="0"/>
              </a:spcAft>
              <a:buNone/>
            </a:pPr>
            <a:r>
              <a:rPr lang="en"/>
              <a:t>Students must be able to graduate by the end of the Summer term, be in good academic standing, and have a Grad Check on file in order to qualify.</a:t>
            </a:r>
            <a:endParaRPr/>
          </a:p>
          <a:p>
            <a:pPr marL="0" lvl="0" indent="0" rtl="0">
              <a:spcBef>
                <a:spcPts val="1600"/>
              </a:spcBef>
              <a:spcAft>
                <a:spcPts val="0"/>
              </a:spcAft>
              <a:buNone/>
            </a:pPr>
            <a:r>
              <a:rPr lang="en"/>
              <a:t>Desired Results:</a:t>
            </a:r>
            <a:endParaRPr/>
          </a:p>
          <a:p>
            <a:pPr marL="457200" lvl="0" indent="-342900" rtl="0">
              <a:spcBef>
                <a:spcPts val="0"/>
              </a:spcBef>
              <a:spcAft>
                <a:spcPts val="0"/>
              </a:spcAft>
              <a:buSzPts val="1800"/>
              <a:buChar char="●"/>
            </a:pPr>
            <a:r>
              <a:rPr lang="en"/>
              <a:t>Allow students to graduate a quarter earlier than they would have</a:t>
            </a:r>
            <a:endParaRPr/>
          </a:p>
          <a:p>
            <a:pPr marL="457200" lvl="0" indent="-342900">
              <a:spcBef>
                <a:spcPts val="0"/>
              </a:spcBef>
              <a:spcAft>
                <a:spcPts val="0"/>
              </a:spcAft>
              <a:buSzPts val="1800"/>
              <a:buChar char="●"/>
            </a:pPr>
            <a:r>
              <a:rPr lang="en"/>
              <a:t>Increase graduation rate for current academic year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Other Campaigns:</a:t>
            </a:r>
            <a:endParaRPr/>
          </a:p>
          <a:p>
            <a:pPr marL="0" lvl="0" indent="0">
              <a:spcBef>
                <a:spcPts val="0"/>
              </a:spcBef>
              <a:spcAft>
                <a:spcPts val="0"/>
              </a:spcAft>
              <a:buNone/>
            </a:pPr>
            <a:r>
              <a:rPr lang="en"/>
              <a:t>Junior Cohorts</a:t>
            </a:r>
            <a:endParaRPr/>
          </a:p>
        </p:txBody>
      </p:sp>
      <p:sp>
        <p:nvSpPr>
          <p:cNvPr id="142" name="Shape 14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 few weeks before the start of the Fall term each year, contact the incoming transfer cohort with a welcome email to give important upcoming dates and to encourage them to go to the advising center for their college.  Additionally, in the Spring term each year, contact students in the junior cohorts with a borderline GPA (2.0-2.3) to provide with resources.</a:t>
            </a:r>
            <a:endParaRPr/>
          </a:p>
          <a:p>
            <a:pPr marL="0" lvl="0" indent="0" rtl="0">
              <a:spcBef>
                <a:spcPts val="1600"/>
              </a:spcBef>
              <a:spcAft>
                <a:spcPts val="0"/>
              </a:spcAft>
              <a:buNone/>
            </a:pPr>
            <a:r>
              <a:rPr lang="en"/>
              <a:t>Desired Results:</a:t>
            </a:r>
            <a:endParaRPr/>
          </a:p>
          <a:p>
            <a:pPr marL="457200" lvl="0" indent="-342900" rtl="0">
              <a:spcBef>
                <a:spcPts val="0"/>
              </a:spcBef>
              <a:spcAft>
                <a:spcPts val="0"/>
              </a:spcAft>
              <a:buSzPts val="1800"/>
              <a:buChar char="●"/>
            </a:pPr>
            <a:r>
              <a:rPr lang="en"/>
              <a:t>Help new transfer students stay on track for two year graduation</a:t>
            </a:r>
            <a:endParaRPr/>
          </a:p>
          <a:p>
            <a:pPr marL="457200" lvl="0" indent="-342900">
              <a:spcBef>
                <a:spcPts val="0"/>
              </a:spcBef>
              <a:spcAft>
                <a:spcPts val="0"/>
              </a:spcAft>
              <a:buSzPts val="1800"/>
              <a:buChar char="●"/>
            </a:pPr>
            <a:r>
              <a:rPr lang="en"/>
              <a:t>Identify and intervene with students who are at risk of being put on academic probation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Other Campaigns:</a:t>
            </a:r>
            <a:endParaRPr/>
          </a:p>
          <a:p>
            <a:pPr marL="0" lvl="0" indent="0">
              <a:spcBef>
                <a:spcPts val="0"/>
              </a:spcBef>
              <a:spcAft>
                <a:spcPts val="0"/>
              </a:spcAft>
              <a:buNone/>
            </a:pPr>
            <a:r>
              <a:rPr lang="en"/>
              <a:t>Excessive Units</a:t>
            </a:r>
            <a:endParaRPr/>
          </a:p>
        </p:txBody>
      </p:sp>
      <p:sp>
        <p:nvSpPr>
          <p:cNvPr id="148" name="Shape 14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Contact students with 170-215 units who are not on track to discuss and create a Graduation Plan.</a:t>
            </a:r>
            <a:endParaRPr/>
          </a:p>
          <a:p>
            <a:pPr marL="457200" lvl="0" indent="-342900" rtl="0">
              <a:spcBef>
                <a:spcPts val="0"/>
              </a:spcBef>
              <a:spcAft>
                <a:spcPts val="0"/>
              </a:spcAft>
              <a:buSzPts val="1800"/>
              <a:buChar char="●"/>
            </a:pPr>
            <a:r>
              <a:rPr lang="en"/>
              <a:t>Review all students with excessive units and determine those who will receive holds</a:t>
            </a:r>
            <a:endParaRPr/>
          </a:p>
          <a:p>
            <a:pPr marL="457200" lvl="0" indent="-342900" rtl="0">
              <a:spcBef>
                <a:spcPts val="0"/>
              </a:spcBef>
              <a:spcAft>
                <a:spcPts val="0"/>
              </a:spcAft>
              <a:buSzPts val="1800"/>
              <a:buChar char="●"/>
            </a:pPr>
            <a:r>
              <a:rPr lang="en"/>
              <a:t>Place holds after census to meet with student and create a plan (MyCap)</a:t>
            </a:r>
            <a:endParaRPr/>
          </a:p>
          <a:p>
            <a:pPr marL="0" lvl="0" indent="0">
              <a:spcBef>
                <a:spcPts val="1600"/>
              </a:spcBef>
              <a:spcAft>
                <a:spcPts val="0"/>
              </a:spcAft>
              <a:buNone/>
            </a:pPr>
            <a:r>
              <a:rPr lang="en"/>
              <a:t>Desired Result:</a:t>
            </a:r>
            <a:endParaRPr/>
          </a:p>
          <a:p>
            <a:pPr marL="457200" lvl="0" indent="-342900">
              <a:spcBef>
                <a:spcPts val="0"/>
              </a:spcBef>
              <a:spcAft>
                <a:spcPts val="0"/>
              </a:spcAft>
              <a:buSzPts val="1800"/>
              <a:buChar char="●"/>
            </a:pPr>
            <a:r>
              <a:rPr lang="en"/>
              <a:t>Students with excessive units will successfully follow their plan made with GRS and graduate in a timely manner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Other Campaigns:</a:t>
            </a:r>
            <a:endParaRPr/>
          </a:p>
          <a:p>
            <a:pPr marL="0" lvl="0" indent="0">
              <a:spcBef>
                <a:spcPts val="0"/>
              </a:spcBef>
              <a:spcAft>
                <a:spcPts val="0"/>
              </a:spcAft>
              <a:buNone/>
            </a:pPr>
            <a:r>
              <a:rPr lang="en"/>
              <a:t>Grad Checks Not on Track</a:t>
            </a:r>
            <a:endParaRPr/>
          </a:p>
        </p:txBody>
      </p:sp>
      <p:sp>
        <p:nvSpPr>
          <p:cNvPr id="154" name="Shape 154"/>
          <p:cNvSpPr txBox="1">
            <a:spLocks noGrp="1"/>
          </p:cNvSpPr>
          <p:nvPr>
            <p:ph type="body" idx="1"/>
          </p:nvPr>
        </p:nvSpPr>
        <p:spPr>
          <a:xfrm>
            <a:off x="387900" y="1489825"/>
            <a:ext cx="8368200" cy="2128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Contact students that have filed a Graduation Check for the current term (or upcoming term after priority registration) that have one or more degree requirements incomplete in their PAWS. </a:t>
            </a:r>
            <a:endParaRPr/>
          </a:p>
          <a:p>
            <a:pPr marL="0" lvl="0" indent="0" rtl="0">
              <a:spcBef>
                <a:spcPts val="1000"/>
              </a:spcBef>
              <a:spcAft>
                <a:spcPts val="0"/>
              </a:spcAft>
              <a:buNone/>
            </a:pPr>
            <a:r>
              <a:rPr lang="en"/>
              <a:t>Desired Result:</a:t>
            </a:r>
            <a:endParaRPr/>
          </a:p>
          <a:p>
            <a:pPr marL="457200" lvl="0" indent="-342900" rtl="0">
              <a:spcBef>
                <a:spcPts val="0"/>
              </a:spcBef>
              <a:spcAft>
                <a:spcPts val="0"/>
              </a:spcAft>
              <a:buSzPts val="1800"/>
              <a:buChar char="●"/>
            </a:pPr>
            <a:r>
              <a:rPr lang="en"/>
              <a:t>Inform students of needed classes/graduation requirements to ensure they graduate in the quarter they indicated or refile for the appropriate quarter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Conclusion </a:t>
            </a:r>
            <a:endParaRPr/>
          </a:p>
        </p:txBody>
      </p:sp>
      <p:sp>
        <p:nvSpPr>
          <p:cNvPr id="160" name="Shape 16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Campaigns will continue to evolve as we evaluate their effectiveness</a:t>
            </a:r>
            <a:endParaRPr/>
          </a:p>
          <a:p>
            <a:pPr marL="457200" lvl="0" indent="-342900" rtl="0">
              <a:spcBef>
                <a:spcPts val="0"/>
              </a:spcBef>
              <a:spcAft>
                <a:spcPts val="0"/>
              </a:spcAft>
              <a:buSzPts val="1800"/>
              <a:buChar char="●"/>
            </a:pPr>
            <a:r>
              <a:rPr lang="en"/>
              <a:t>Hope to align campaigns with four goals:</a:t>
            </a:r>
            <a:endParaRPr/>
          </a:p>
          <a:p>
            <a:pPr marL="914400" lvl="1" indent="-342900" rtl="0">
              <a:spcBef>
                <a:spcPts val="0"/>
              </a:spcBef>
              <a:spcAft>
                <a:spcPts val="0"/>
              </a:spcAft>
              <a:buSzPts val="1800"/>
              <a:buChar char="○"/>
            </a:pPr>
            <a:r>
              <a:rPr lang="en" sz="1800"/>
              <a:t>Increase the number of units that students register in</a:t>
            </a:r>
            <a:endParaRPr sz="1800"/>
          </a:p>
          <a:p>
            <a:pPr marL="914400" lvl="1" indent="-342900" rtl="0">
              <a:spcBef>
                <a:spcPts val="0"/>
              </a:spcBef>
              <a:spcAft>
                <a:spcPts val="0"/>
              </a:spcAft>
              <a:buSzPts val="1800"/>
              <a:buChar char="○"/>
            </a:pPr>
            <a:r>
              <a:rPr lang="en" sz="1800"/>
              <a:t>Increase the number of completed units</a:t>
            </a:r>
            <a:endParaRPr sz="1800"/>
          </a:p>
          <a:p>
            <a:pPr marL="914400" lvl="1" indent="-342900" rtl="0">
              <a:spcBef>
                <a:spcPts val="0"/>
              </a:spcBef>
              <a:spcAft>
                <a:spcPts val="0"/>
              </a:spcAft>
              <a:buSzPts val="1800"/>
              <a:buChar char="○"/>
            </a:pPr>
            <a:r>
              <a:rPr lang="en" sz="1800"/>
              <a:t>Decrease non-degree applicable units</a:t>
            </a:r>
            <a:endParaRPr sz="1800"/>
          </a:p>
          <a:p>
            <a:pPr marL="914400" lvl="1" indent="-342900">
              <a:spcBef>
                <a:spcPts val="0"/>
              </a:spcBef>
              <a:spcAft>
                <a:spcPts val="0"/>
              </a:spcAft>
              <a:buSzPts val="1800"/>
              <a:buChar char="○"/>
            </a:pPr>
            <a:r>
              <a:rPr lang="en" sz="1800"/>
              <a:t>Increase four-year graduation rates specifically for URM and Pell eligible students</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Shape 69"/>
          <p:cNvPicPr preferRelativeResize="0"/>
          <p:nvPr/>
        </p:nvPicPr>
        <p:blipFill>
          <a:blip r:embed="rId3">
            <a:alphaModFix amt="10000"/>
          </a:blip>
          <a:stretch>
            <a:fillRect/>
          </a:stretch>
        </p:blipFill>
        <p:spPr>
          <a:xfrm>
            <a:off x="0" y="0"/>
            <a:ext cx="9144000" cy="5143500"/>
          </a:xfrm>
          <a:prstGeom prst="rect">
            <a:avLst/>
          </a:prstGeom>
          <a:noFill/>
          <a:ln>
            <a:noFill/>
          </a:ln>
        </p:spPr>
      </p:pic>
      <p:sp>
        <p:nvSpPr>
          <p:cNvPr id="70" name="Shape 7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Graduation Retention Specialist (GRS)</a:t>
            </a:r>
            <a:endParaRPr/>
          </a:p>
        </p:txBody>
      </p:sp>
      <p:sp>
        <p:nvSpPr>
          <p:cNvPr id="71" name="Shape 71"/>
          <p:cNvSpPr txBox="1">
            <a:spLocks noGrp="1"/>
          </p:cNvSpPr>
          <p:nvPr>
            <p:ph type="body" idx="1"/>
          </p:nvPr>
        </p:nvSpPr>
        <p:spPr>
          <a:xfrm>
            <a:off x="387900" y="1443125"/>
            <a:ext cx="8368200" cy="32865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Newly created positions in late Spring 2017 to support the goals of GI 2025</a:t>
            </a:r>
            <a:endParaRPr/>
          </a:p>
          <a:p>
            <a:pPr marL="457200" lvl="0" indent="-342900" rtl="0">
              <a:spcBef>
                <a:spcPts val="0"/>
              </a:spcBef>
              <a:spcAft>
                <a:spcPts val="0"/>
              </a:spcAft>
              <a:buSzPts val="1800"/>
              <a:buChar char="●"/>
            </a:pPr>
            <a:r>
              <a:rPr lang="en"/>
              <a:t>Utilize targeted campaigns and proactive advising to supplement the work already being done by faculty and professional advisors</a:t>
            </a:r>
            <a:endParaRPr/>
          </a:p>
          <a:p>
            <a:pPr marL="457200" lvl="0" indent="-342900" rtl="0">
              <a:spcBef>
                <a:spcPts val="0"/>
              </a:spcBef>
              <a:spcAft>
                <a:spcPts val="0"/>
              </a:spcAft>
              <a:buSzPts val="1800"/>
              <a:buChar char="●"/>
            </a:pPr>
            <a:r>
              <a:rPr lang="en"/>
              <a:t>Report to the Dean of Undergraduate Studies, but work within a designated College and their Student Success Teams</a:t>
            </a:r>
            <a:endParaRPr/>
          </a:p>
          <a:p>
            <a:pPr marL="914400" lvl="1" indent="-342900" rtl="0">
              <a:spcBef>
                <a:spcPts val="0"/>
              </a:spcBef>
              <a:spcAft>
                <a:spcPts val="0"/>
              </a:spcAft>
              <a:buSzPts val="1800"/>
              <a:buChar char="○"/>
            </a:pPr>
            <a:r>
              <a:rPr lang="en" sz="1800"/>
              <a:t>College of Arts and Letters - Judith Osorio</a:t>
            </a:r>
            <a:endParaRPr sz="1800"/>
          </a:p>
          <a:p>
            <a:pPr marL="914400" lvl="1" indent="-342900" rtl="0">
              <a:spcBef>
                <a:spcPts val="0"/>
              </a:spcBef>
              <a:spcAft>
                <a:spcPts val="0"/>
              </a:spcAft>
              <a:buSzPts val="1800"/>
              <a:buChar char="○"/>
            </a:pPr>
            <a:r>
              <a:rPr lang="en" sz="1800"/>
              <a:t>Jack H. Brown College of Business and Public Administration - Mandy Thind</a:t>
            </a:r>
            <a:endParaRPr sz="1800"/>
          </a:p>
          <a:p>
            <a:pPr marL="914400" lvl="1" indent="-342900" rtl="0">
              <a:spcBef>
                <a:spcPts val="0"/>
              </a:spcBef>
              <a:spcAft>
                <a:spcPts val="0"/>
              </a:spcAft>
              <a:buSzPts val="1800"/>
              <a:buChar char="○"/>
            </a:pPr>
            <a:r>
              <a:rPr lang="en" sz="1800"/>
              <a:t>College of Natural Sciences - Kristen Rogers</a:t>
            </a:r>
            <a:endParaRPr sz="1800"/>
          </a:p>
          <a:p>
            <a:pPr marL="914400" lvl="1" indent="-342900" rtl="0">
              <a:spcBef>
                <a:spcPts val="0"/>
              </a:spcBef>
              <a:spcAft>
                <a:spcPts val="0"/>
              </a:spcAft>
              <a:buSzPts val="1800"/>
              <a:buChar char="○"/>
            </a:pPr>
            <a:r>
              <a:rPr lang="en" sz="1800"/>
              <a:t>College of Social and Behavioral Sciences - Shannon Long</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Freshman Cohort Retention &amp; Golden Four</a:t>
            </a:r>
            <a:endParaRPr/>
          </a:p>
        </p:txBody>
      </p:sp>
      <p:sp>
        <p:nvSpPr>
          <p:cNvPr id="77" name="Shape 77"/>
          <p:cNvSpPr txBox="1">
            <a:spLocks noGrp="1"/>
          </p:cNvSpPr>
          <p:nvPr>
            <p:ph type="body" idx="1"/>
          </p:nvPr>
        </p:nvSpPr>
        <p:spPr>
          <a:xfrm>
            <a:off x="387900" y="1216525"/>
            <a:ext cx="8368200" cy="3774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 a quarterly basis, contact the students in the First Time Freshman (FTF) cohort to show them where to find their registration appointment and holds, encourage them to register, and direct them to the advising center in their college.  Additionally, encourage the students in this cohort to complete the Golden Four in their first year.</a:t>
            </a:r>
            <a:endParaRPr/>
          </a:p>
          <a:p>
            <a:pPr marL="0" lvl="0" indent="0" rtl="0">
              <a:spcBef>
                <a:spcPts val="1600"/>
              </a:spcBef>
              <a:spcAft>
                <a:spcPts val="0"/>
              </a:spcAft>
              <a:buNone/>
            </a:pPr>
            <a:r>
              <a:rPr lang="en"/>
              <a:t>Desired Results:</a:t>
            </a:r>
            <a:endParaRPr/>
          </a:p>
          <a:p>
            <a:pPr marL="457200" lvl="0" indent="-342900" rtl="0">
              <a:spcBef>
                <a:spcPts val="0"/>
              </a:spcBef>
              <a:spcAft>
                <a:spcPts val="0"/>
              </a:spcAft>
              <a:buSzPts val="1800"/>
              <a:buChar char="●"/>
            </a:pPr>
            <a:r>
              <a:rPr lang="en"/>
              <a:t>Increase in quarterly and yearly retention for FTF</a:t>
            </a:r>
            <a:endParaRPr/>
          </a:p>
          <a:p>
            <a:pPr marL="457200" lvl="0" indent="-342900" rtl="0">
              <a:spcBef>
                <a:spcPts val="0"/>
              </a:spcBef>
              <a:spcAft>
                <a:spcPts val="0"/>
              </a:spcAft>
              <a:buSzPts val="1800"/>
              <a:buChar char="●"/>
            </a:pPr>
            <a:r>
              <a:rPr lang="en"/>
              <a:t>Encourage students to complete 45 units each academic year</a:t>
            </a:r>
            <a:endParaRPr/>
          </a:p>
          <a:p>
            <a:pPr marL="457200" lvl="0" indent="-342900" rtl="0">
              <a:spcBef>
                <a:spcPts val="0"/>
              </a:spcBef>
              <a:spcAft>
                <a:spcPts val="0"/>
              </a:spcAft>
              <a:buSzPts val="1800"/>
              <a:buChar char="●"/>
            </a:pPr>
            <a:r>
              <a:rPr lang="en"/>
              <a:t>Increase in four year graduation rates</a:t>
            </a:r>
            <a:endParaRPr/>
          </a:p>
          <a:p>
            <a:pPr marL="914400" lvl="1" indent="-342900" rtl="0">
              <a:spcBef>
                <a:spcPts val="0"/>
              </a:spcBef>
              <a:spcAft>
                <a:spcPts val="0"/>
              </a:spcAft>
              <a:buSzPts val="1800"/>
              <a:buChar char="○"/>
            </a:pPr>
            <a:r>
              <a:rPr lang="en" sz="1800"/>
              <a:t>IR data shows that students who complete Golden Four in first year have a higher chance of graduating in four years</a:t>
            </a:r>
            <a:endParaRPr sz="3000">
              <a:latin typeface="Roboto Slab"/>
              <a:ea typeface="Roboto Slab"/>
              <a:cs typeface="Roboto Slab"/>
              <a:sym typeface="Roboto Slab"/>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Freshman Cohort Retention</a:t>
            </a:r>
            <a:endParaRPr/>
          </a:p>
        </p:txBody>
      </p:sp>
      <p:graphicFrame>
        <p:nvGraphicFramePr>
          <p:cNvPr id="83" name="Shape 83"/>
          <p:cNvGraphicFramePr/>
          <p:nvPr/>
        </p:nvGraphicFramePr>
        <p:xfrm>
          <a:off x="674200" y="1952575"/>
          <a:ext cx="3000000" cy="3000000"/>
        </p:xfrm>
        <a:graphic>
          <a:graphicData uri="http://schemas.openxmlformats.org/drawingml/2006/table">
            <a:tbl>
              <a:tblPr>
                <a:noFill/>
                <a:tableStyleId>{60109EB9-21BD-4185-9ABF-B0D40517E7FF}</a:tableStyleId>
              </a:tblPr>
              <a:tblGrid>
                <a:gridCol w="1092800"/>
                <a:gridCol w="1000175"/>
                <a:gridCol w="1188075"/>
                <a:gridCol w="1100900"/>
                <a:gridCol w="1180875"/>
                <a:gridCol w="1118150"/>
                <a:gridCol w="1114625"/>
              </a:tblGrid>
              <a:tr h="426175">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a:txBody>
                  <a:tcPr marL="73025" marR="73025" marT="91425" marB="91425" anchor="ctr">
                    <a:lnL w="9525"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gridSpan="2">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Contacted Before Priority Registration</a:t>
                      </a:r>
                      <a:endParaRPr sz="1200" b="1">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Contacted After Priority Registration</a:t>
                      </a:r>
                      <a:endParaRPr sz="1200" b="1">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hMerge="1">
                  <a:txBody>
                    <a:bodyPr/>
                    <a:lstStyle/>
                    <a:p>
                      <a:endParaRPr lang="en-US"/>
                    </a:p>
                  </a:txBody>
                  <a:tcPr/>
                </a:tc>
                <a:tc gridSpan="2">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Contacted the Week Before Classes Began</a:t>
                      </a:r>
                      <a:endParaRPr sz="1200" b="1">
                        <a:solidFill>
                          <a:srgbClr val="FFFFFF"/>
                        </a:solidFill>
                        <a:latin typeface="Roboto"/>
                        <a:ea typeface="Roboto"/>
                        <a:cs typeface="Roboto"/>
                        <a:sym typeface="Roboto"/>
                      </a:endParaRPr>
                    </a:p>
                  </a:txBody>
                  <a:tcPr marL="68575" marR="68575" marT="91425" marB="91425" anchor="ctr">
                    <a:lnL w="190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hMerge="1">
                  <a:txBody>
                    <a:bodyPr/>
                    <a:lstStyle/>
                    <a:p>
                      <a:endParaRPr lang="en-US"/>
                    </a:p>
                  </a:txBody>
                  <a:tcPr/>
                </a:tc>
              </a:tr>
              <a:tr h="435125">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 </a:t>
                      </a:r>
                      <a:endParaRPr sz="1200">
                        <a:solidFill>
                          <a:srgbClr val="FFFFFF"/>
                        </a:solidFill>
                        <a:latin typeface="Roboto"/>
                        <a:ea typeface="Roboto"/>
                        <a:cs typeface="Roboto"/>
                        <a:sym typeface="Roboto"/>
                      </a:endParaRPr>
                    </a:p>
                  </a:txBody>
                  <a:tcPr marL="73025" marR="73025" marT="91425" marB="91425" anchor="ctr">
                    <a:lnL w="9525"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Contacted</a:t>
                      </a:r>
                      <a:endParaRPr sz="1200" b="1">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Registered</a:t>
                      </a:r>
                      <a:endParaRPr sz="1200" b="1">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Contacted</a:t>
                      </a:r>
                      <a:endParaRPr sz="1200" b="1">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Registered</a:t>
                      </a:r>
                      <a:endParaRPr sz="1200" b="1">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Contacted</a:t>
                      </a:r>
                      <a:endParaRPr sz="1200" b="1">
                        <a:solidFill>
                          <a:srgbClr val="FFFFFF"/>
                        </a:solidFill>
                        <a:latin typeface="Roboto"/>
                        <a:ea typeface="Roboto"/>
                        <a:cs typeface="Roboto"/>
                        <a:sym typeface="Roboto"/>
                      </a:endParaRPr>
                    </a:p>
                  </a:txBody>
                  <a:tcPr marL="68575" marR="6857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Students Registered</a:t>
                      </a:r>
                      <a:endParaRPr sz="1200" b="1">
                        <a:solidFill>
                          <a:srgbClr val="FFFFFF"/>
                        </a:solidFill>
                        <a:latin typeface="Roboto"/>
                        <a:ea typeface="Roboto"/>
                        <a:cs typeface="Roboto"/>
                        <a:sym typeface="Roboto"/>
                      </a:endParaRPr>
                    </a:p>
                  </a:txBody>
                  <a:tcPr marL="68575" marR="6857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r>
              <a:tr h="0">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Winter 2018</a:t>
                      </a:r>
                      <a:endParaRPr sz="1200" b="1">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2822</a:t>
                      </a:r>
                      <a:endParaRPr sz="1200">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2696</a:t>
                      </a:r>
                      <a:endParaRPr sz="1200">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142</a:t>
                      </a:r>
                      <a:endParaRPr sz="1200">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61</a:t>
                      </a:r>
                      <a:endParaRPr sz="1200">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70</a:t>
                      </a:r>
                      <a:endParaRPr sz="1200">
                        <a:solidFill>
                          <a:srgbClr val="FFFFFF"/>
                        </a:solidFill>
                        <a:latin typeface="Roboto"/>
                        <a:ea typeface="Roboto"/>
                        <a:cs typeface="Roboto"/>
                        <a:sym typeface="Roboto"/>
                      </a:endParaRPr>
                    </a:p>
                  </a:txBody>
                  <a:tcPr marL="68575" marR="6857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10</a:t>
                      </a:r>
                      <a:endParaRPr sz="1200">
                        <a:solidFill>
                          <a:srgbClr val="FFFFFF"/>
                        </a:solidFill>
                        <a:latin typeface="Roboto"/>
                        <a:ea typeface="Roboto"/>
                        <a:cs typeface="Roboto"/>
                        <a:sym typeface="Roboto"/>
                      </a:endParaRPr>
                    </a:p>
                  </a:txBody>
                  <a:tcPr marL="68575" marR="6857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tcPr>
                </a:tc>
              </a:tr>
              <a:tr h="0">
                <a:tc>
                  <a:txBody>
                    <a:bodyPr/>
                    <a:lstStyle/>
                    <a:p>
                      <a:pPr marL="0" lvl="0" indent="0" algn="ctr" rtl="0">
                        <a:lnSpc>
                          <a:spcPct val="115000"/>
                        </a:lnSpc>
                        <a:spcBef>
                          <a:spcPts val="0"/>
                        </a:spcBef>
                        <a:spcAft>
                          <a:spcPts val="0"/>
                        </a:spcAft>
                        <a:buNone/>
                      </a:pPr>
                      <a:r>
                        <a:rPr lang="en" sz="1200" b="1">
                          <a:solidFill>
                            <a:srgbClr val="FFFFFF"/>
                          </a:solidFill>
                          <a:latin typeface="Roboto"/>
                          <a:ea typeface="Roboto"/>
                          <a:cs typeface="Roboto"/>
                          <a:sym typeface="Roboto"/>
                        </a:rPr>
                        <a:t>Spring 2018</a:t>
                      </a:r>
                      <a:endParaRPr sz="1200" b="1">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2196</a:t>
                      </a:r>
                      <a:endParaRPr sz="1200">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1987</a:t>
                      </a:r>
                      <a:endParaRPr sz="1200">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205</a:t>
                      </a:r>
                      <a:endParaRPr sz="1200">
                        <a:solidFill>
                          <a:srgbClr val="FFFFFF"/>
                        </a:solidFill>
                        <a:latin typeface="Roboto"/>
                        <a:ea typeface="Roboto"/>
                        <a:cs typeface="Roboto"/>
                        <a:sym typeface="Roboto"/>
                      </a:endParaRPr>
                    </a:p>
                  </a:txBody>
                  <a:tcPr marL="73025" marR="7302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99</a:t>
                      </a:r>
                      <a:endParaRPr sz="1200">
                        <a:solidFill>
                          <a:srgbClr val="FFFFFF"/>
                        </a:solidFill>
                        <a:latin typeface="Roboto"/>
                        <a:ea typeface="Roboto"/>
                        <a:cs typeface="Roboto"/>
                        <a:sym typeface="Roboto"/>
                      </a:endParaRPr>
                    </a:p>
                  </a:txBody>
                  <a:tcPr marL="73025" marR="7302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112</a:t>
                      </a:r>
                      <a:endParaRPr sz="1200">
                        <a:solidFill>
                          <a:srgbClr val="FFFFFF"/>
                        </a:solidFill>
                        <a:latin typeface="Roboto"/>
                        <a:ea typeface="Roboto"/>
                        <a:cs typeface="Roboto"/>
                        <a:sym typeface="Roboto"/>
                      </a:endParaRPr>
                    </a:p>
                  </a:txBody>
                  <a:tcPr marL="68575" marR="68575" marT="91425" marB="91425" anchor="ctr">
                    <a:lnL w="190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a:solidFill>
                            <a:srgbClr val="FFFFFF"/>
                          </a:solidFill>
                          <a:latin typeface="Roboto"/>
                          <a:ea typeface="Roboto"/>
                          <a:cs typeface="Roboto"/>
                          <a:sym typeface="Roboto"/>
                        </a:rPr>
                        <a:t>25</a:t>
                      </a:r>
                      <a:endParaRPr sz="1200">
                        <a:solidFill>
                          <a:srgbClr val="FFFFFF"/>
                        </a:solidFill>
                        <a:latin typeface="Roboto"/>
                        <a:ea typeface="Roboto"/>
                        <a:cs typeface="Roboto"/>
                        <a:sym typeface="Roboto"/>
                      </a:endParaRPr>
                    </a:p>
                  </a:txBody>
                  <a:tcPr marL="68575" marR="68575" marT="91425" marB="91425" anchor="ctr">
                    <a:lnL w="12650" cap="flat" cmpd="sng">
                      <a:solidFill>
                        <a:srgbClr val="FFFFFF"/>
                      </a:solidFill>
                      <a:prstDash val="solid"/>
                      <a:round/>
                      <a:headEnd type="none" w="sm" len="sm"/>
                      <a:tailEnd type="none" w="sm" len="sm"/>
                    </a:lnL>
                    <a:lnR w="190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tcPr>
                </a:tc>
              </a:tr>
            </a:tbl>
          </a:graphicData>
        </a:graphic>
      </p:graphicFrame>
      <p:sp>
        <p:nvSpPr>
          <p:cNvPr id="84" name="Shape 84"/>
          <p:cNvSpPr txBox="1"/>
          <p:nvPr/>
        </p:nvSpPr>
        <p:spPr>
          <a:xfrm>
            <a:off x="2943588" y="1447393"/>
            <a:ext cx="3256800" cy="3987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rgbClr val="FFFFFF"/>
                </a:solidFill>
                <a:latin typeface="Roboto"/>
                <a:ea typeface="Roboto"/>
                <a:cs typeface="Roboto"/>
                <a:sym typeface="Roboto"/>
              </a:rPr>
              <a:t>2017 FTF Retention</a:t>
            </a:r>
            <a:endParaRPr sz="1800" b="1">
              <a:solidFill>
                <a:srgbClr val="FFFFFF"/>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Golden Four</a:t>
            </a:r>
            <a:endParaRPr/>
          </a:p>
        </p:txBody>
      </p:sp>
      <p:pic>
        <p:nvPicPr>
          <p:cNvPr id="90" name="Shape 90"/>
          <p:cNvPicPr preferRelativeResize="0"/>
          <p:nvPr/>
        </p:nvPicPr>
        <p:blipFill>
          <a:blip r:embed="rId3">
            <a:alphaModFix/>
          </a:blip>
          <a:stretch>
            <a:fillRect/>
          </a:stretch>
        </p:blipFill>
        <p:spPr>
          <a:xfrm>
            <a:off x="2097025" y="2068350"/>
            <a:ext cx="4949976" cy="1832749"/>
          </a:xfrm>
          <a:prstGeom prst="rect">
            <a:avLst/>
          </a:prstGeom>
          <a:noFill/>
          <a:ln>
            <a:noFill/>
          </a:ln>
        </p:spPr>
      </p:pic>
      <p:sp>
        <p:nvSpPr>
          <p:cNvPr id="91" name="Shape 91"/>
          <p:cNvSpPr txBox="1"/>
          <p:nvPr/>
        </p:nvSpPr>
        <p:spPr>
          <a:xfrm>
            <a:off x="1498662" y="1615950"/>
            <a:ext cx="6146700" cy="39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latin typeface="Roboto"/>
                <a:ea typeface="Roboto"/>
                <a:cs typeface="Roboto"/>
                <a:sym typeface="Roboto"/>
              </a:rPr>
              <a:t>Data from IR: Completion of Golden Four in Two Years</a:t>
            </a:r>
            <a:endParaRPr sz="1800" b="1">
              <a:solidFill>
                <a:srgbClr val="FFFFFF"/>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Sophomore Cohort </a:t>
            </a:r>
            <a:endParaRPr/>
          </a:p>
        </p:txBody>
      </p:sp>
      <p:sp>
        <p:nvSpPr>
          <p:cNvPr id="97" name="Shape 97"/>
          <p:cNvSpPr txBox="1">
            <a:spLocks noGrp="1"/>
          </p:cNvSpPr>
          <p:nvPr>
            <p:ph type="body" idx="1"/>
          </p:nvPr>
        </p:nvSpPr>
        <p:spPr>
          <a:xfrm>
            <a:off x="387900" y="1221425"/>
            <a:ext cx="8368200" cy="34491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a:t>Annually, contact second year students who are on track for graduation in four years to complete an academic plan to stay on track. Also, contact all sophomores  quarterly who have not registered after priority registration to encourage registration during open enrollment and to visit their college’s advising center. </a:t>
            </a:r>
            <a:endParaRPr/>
          </a:p>
          <a:p>
            <a:pPr marL="0" lvl="0" indent="0" rtl="0">
              <a:lnSpc>
                <a:spcPct val="115000"/>
              </a:lnSpc>
              <a:spcBef>
                <a:spcPts val="1000"/>
              </a:spcBef>
              <a:spcAft>
                <a:spcPts val="0"/>
              </a:spcAft>
              <a:buNone/>
            </a:pPr>
            <a:r>
              <a:rPr lang="en"/>
              <a:t>Desired Result:</a:t>
            </a:r>
            <a:endParaRPr/>
          </a:p>
          <a:p>
            <a:pPr marL="457200" lvl="0" indent="-342900" rtl="0">
              <a:lnSpc>
                <a:spcPct val="115000"/>
              </a:lnSpc>
              <a:spcBef>
                <a:spcPts val="0"/>
              </a:spcBef>
              <a:spcAft>
                <a:spcPts val="0"/>
              </a:spcAft>
              <a:buSzPts val="1800"/>
              <a:buChar char="●"/>
            </a:pPr>
            <a:r>
              <a:rPr lang="en"/>
              <a:t>Second year students will continue to stay on track with encouragement and information from advising centers</a:t>
            </a:r>
            <a:endParaRPr/>
          </a:p>
          <a:p>
            <a:pPr marL="457200" lvl="0" indent="-342900" rtl="0">
              <a:lnSpc>
                <a:spcPct val="115000"/>
              </a:lnSpc>
              <a:spcBef>
                <a:spcPts val="0"/>
              </a:spcBef>
              <a:spcAft>
                <a:spcPts val="0"/>
              </a:spcAft>
              <a:buSzPts val="1800"/>
              <a:buChar char="●"/>
            </a:pPr>
            <a:r>
              <a:rPr lang="en"/>
              <a:t>There will be an increase in retention for the sophomore cohorts </a:t>
            </a:r>
            <a:endParaRPr/>
          </a:p>
          <a:p>
            <a:pPr marL="457200" lvl="0" indent="-342900" rtl="0">
              <a:lnSpc>
                <a:spcPct val="115000"/>
              </a:lnSpc>
              <a:spcBef>
                <a:spcPts val="0"/>
              </a:spcBef>
              <a:spcAft>
                <a:spcPts val="0"/>
              </a:spcAft>
              <a:buSzPts val="1800"/>
              <a:buChar char="●"/>
            </a:pPr>
            <a:r>
              <a:rPr lang="en"/>
              <a:t>Encourage students to complete 45 units each academic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Sophomore Cohort </a:t>
            </a:r>
            <a:endParaRPr/>
          </a:p>
        </p:txBody>
      </p:sp>
      <p:sp>
        <p:nvSpPr>
          <p:cNvPr id="103" name="Shape 103"/>
          <p:cNvSpPr txBox="1">
            <a:spLocks noGrp="1"/>
          </p:cNvSpPr>
          <p:nvPr>
            <p:ph type="body" idx="1"/>
          </p:nvPr>
        </p:nvSpPr>
        <p:spPr>
          <a:xfrm>
            <a:off x="814200" y="1489825"/>
            <a:ext cx="7479900" cy="25275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t>2016 FTF</a:t>
            </a:r>
            <a:endParaRPr b="1"/>
          </a:p>
        </p:txBody>
      </p:sp>
      <p:graphicFrame>
        <p:nvGraphicFramePr>
          <p:cNvPr id="104" name="Shape 104"/>
          <p:cNvGraphicFramePr/>
          <p:nvPr/>
        </p:nvGraphicFramePr>
        <p:xfrm>
          <a:off x="757063" y="2217050"/>
          <a:ext cx="3000000" cy="3000000"/>
        </p:xfrm>
        <a:graphic>
          <a:graphicData uri="http://schemas.openxmlformats.org/drawingml/2006/table">
            <a:tbl>
              <a:tblPr>
                <a:noFill/>
                <a:tableStyleId>{E42BBFB5-DF93-4915-A94F-DED327C25FB9}</a:tableStyleId>
              </a:tblPr>
              <a:tblGrid>
                <a:gridCol w="1689850"/>
                <a:gridCol w="1968100"/>
                <a:gridCol w="1968100"/>
                <a:gridCol w="1968100"/>
              </a:tblGrid>
              <a:tr h="365725">
                <a:tc>
                  <a:txBody>
                    <a:bodyPr/>
                    <a:lstStyle/>
                    <a:p>
                      <a:pPr marL="0" lvl="0" indent="0" algn="ctr" rtl="0">
                        <a:spcBef>
                          <a:spcPts val="0"/>
                        </a:spcBef>
                        <a:spcAft>
                          <a:spcPts val="0"/>
                        </a:spcAft>
                        <a:buNone/>
                      </a:pPr>
                      <a:endParaRPr sz="1200">
                        <a:solidFill>
                          <a:srgbClr val="FFFFFF"/>
                        </a:solidFill>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alpha val="0"/>
                        </a:srgbClr>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endParaRPr sz="1200">
                        <a:solidFill>
                          <a:srgbClr val="FFFFFF"/>
                        </a:solidFill>
                      </a:endParaRPr>
                    </a:p>
                  </a:txBody>
                  <a:tcPr marL="91425" marR="91425" marT="91425" marB="91425" anchor="ctr">
                    <a:lnL w="9525" cap="flat" cmpd="sng">
                      <a:solidFill>
                        <a:srgbClr val="D9D9D9">
                          <a:alpha val="0"/>
                        </a:srgbClr>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alpha val="0"/>
                        </a:srgbClr>
                      </a:solidFill>
                      <a:prstDash val="solid"/>
                      <a:round/>
                      <a:headEnd type="none" w="sm" len="sm"/>
                      <a:tailEnd type="none" w="sm" len="sm"/>
                    </a:lnT>
                    <a:lnB w="9525" cap="flat" cmpd="sng">
                      <a:solidFill>
                        <a:srgbClr val="D9D9D9"/>
                      </a:solidFill>
                      <a:prstDash val="solid"/>
                      <a:round/>
                      <a:headEnd type="none" w="sm" len="sm"/>
                      <a:tailEnd type="none" w="sm" len="sm"/>
                    </a:lnB>
                  </a:tcPr>
                </a:tc>
                <a:tc gridSpan="2">
                  <a:txBody>
                    <a:bodyPr/>
                    <a:lstStyle/>
                    <a:p>
                      <a:pPr marL="0" lvl="0" indent="0" algn="ctr" rtl="0">
                        <a:spcBef>
                          <a:spcPts val="0"/>
                        </a:spcBef>
                        <a:spcAft>
                          <a:spcPts val="0"/>
                        </a:spcAft>
                        <a:buNone/>
                      </a:pPr>
                      <a:r>
                        <a:rPr lang="en" sz="1200" b="1">
                          <a:solidFill>
                            <a:srgbClr val="FFFFFF"/>
                          </a:solidFill>
                        </a:rPr>
                        <a:t>Contacted for Retention Purposes</a:t>
                      </a:r>
                      <a:endParaRPr sz="1200">
                        <a:solidFill>
                          <a:srgbClr val="FFFFFF"/>
                        </a:solidFill>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hMerge="1">
                  <a:txBody>
                    <a:bodyPr/>
                    <a:lstStyle/>
                    <a:p>
                      <a:endParaRPr lang="en-US"/>
                    </a:p>
                  </a:txBody>
                  <a:tcPr/>
                </a:tc>
              </a:tr>
              <a:tr h="382600">
                <a:tc>
                  <a:txBody>
                    <a:bodyPr/>
                    <a:lstStyle/>
                    <a:p>
                      <a:pPr marL="0" lvl="0" indent="0" algn="ctr" rtl="0">
                        <a:spcBef>
                          <a:spcPts val="0"/>
                        </a:spcBef>
                        <a:spcAft>
                          <a:spcPts val="0"/>
                        </a:spcAft>
                        <a:buNone/>
                      </a:pPr>
                      <a:endParaRPr sz="1200">
                        <a:solidFill>
                          <a:srgbClr val="FFFFFF"/>
                        </a:solidFill>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Students on Track at the End of Quarter</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Students Emailed</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Students Registered</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0">
                <a:tc>
                  <a:txBody>
                    <a:bodyPr/>
                    <a:lstStyle/>
                    <a:p>
                      <a:pPr marL="0" lvl="0" indent="0" algn="ctr" rtl="0">
                        <a:spcBef>
                          <a:spcPts val="0"/>
                        </a:spcBef>
                        <a:spcAft>
                          <a:spcPts val="0"/>
                        </a:spcAft>
                        <a:buNone/>
                      </a:pPr>
                      <a:r>
                        <a:rPr lang="en" sz="1200" b="1">
                          <a:solidFill>
                            <a:srgbClr val="FFFFFF"/>
                          </a:solidFill>
                        </a:rPr>
                        <a:t>Fall 2017</a:t>
                      </a:r>
                      <a:endParaRPr sz="1200" b="1">
                        <a:solidFill>
                          <a:srgbClr val="FFFFFF"/>
                        </a:solidFill>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539</a:t>
                      </a:r>
                      <a:endParaRPr sz="1200" b="1">
                        <a:solidFill>
                          <a:srgbClr val="FFFFFF"/>
                        </a:solidFill>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36</a:t>
                      </a:r>
                      <a:endParaRPr sz="1200" b="1">
                        <a:solidFill>
                          <a:srgbClr val="FFFFFF"/>
                        </a:solidFill>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13</a:t>
                      </a:r>
                      <a:endParaRPr sz="1200" b="1">
                        <a:solidFill>
                          <a:srgbClr val="FFFFFF"/>
                        </a:solidFill>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r h="211150">
                <a:tc>
                  <a:txBody>
                    <a:bodyPr/>
                    <a:lstStyle/>
                    <a:p>
                      <a:pPr marL="0" lvl="0" indent="0" algn="ctr" rtl="0">
                        <a:spcBef>
                          <a:spcPts val="0"/>
                        </a:spcBef>
                        <a:spcAft>
                          <a:spcPts val="0"/>
                        </a:spcAft>
                        <a:buNone/>
                      </a:pPr>
                      <a:r>
                        <a:rPr lang="en" sz="1200" b="1">
                          <a:solidFill>
                            <a:srgbClr val="FFFFFF"/>
                          </a:solidFill>
                        </a:rPr>
                        <a:t>Winter 2018</a:t>
                      </a:r>
                      <a:endParaRPr sz="1200" b="1">
                        <a:solidFill>
                          <a:srgbClr val="FFFFFF"/>
                        </a:solidFill>
                      </a:endParaRPr>
                    </a:p>
                  </a:txBody>
                  <a:tcPr marL="91425" marR="9142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615</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17</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FFFFFF"/>
                          </a:solidFill>
                        </a:rPr>
                        <a:t>11</a:t>
                      </a:r>
                      <a:endParaRPr sz="1200" b="1">
                        <a:solidFill>
                          <a:srgbClr val="FFFFFF"/>
                        </a:solidFill>
                      </a:endParaRPr>
                    </a:p>
                  </a:txBody>
                  <a:tcPr marL="68575" marR="68575" marT="91425" marB="91425"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Repeats and Incompletes </a:t>
            </a:r>
            <a:endParaRPr/>
          </a:p>
        </p:txBody>
      </p:sp>
      <p:sp>
        <p:nvSpPr>
          <p:cNvPr id="110" name="Shape 110"/>
          <p:cNvSpPr txBox="1">
            <a:spLocks noGrp="1"/>
          </p:cNvSpPr>
          <p:nvPr>
            <p:ph type="body" idx="1"/>
          </p:nvPr>
        </p:nvSpPr>
        <p:spPr>
          <a:xfrm>
            <a:off x="387900" y="1287400"/>
            <a:ext cx="8368200" cy="3302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On a quarterly basis, contact students who are repeating courses to provide with resources, information about Grade Forgiveness policies, and to invite them to their college advising center. Also, contact students with incompletes to remind them of the deadline to complete the requirements for a letter grade. </a:t>
            </a:r>
            <a:endParaRPr/>
          </a:p>
          <a:p>
            <a:pPr marL="0" lvl="0" indent="0">
              <a:lnSpc>
                <a:spcPct val="100000"/>
              </a:lnSpc>
              <a:spcBef>
                <a:spcPts val="1600"/>
              </a:spcBef>
              <a:spcAft>
                <a:spcPts val="0"/>
              </a:spcAft>
              <a:buNone/>
            </a:pPr>
            <a:r>
              <a:rPr lang="en"/>
              <a:t>Desired Result: </a:t>
            </a:r>
            <a:endParaRPr/>
          </a:p>
          <a:p>
            <a:pPr marL="457200" lvl="0" indent="-342900" rtl="0">
              <a:lnSpc>
                <a:spcPct val="100000"/>
              </a:lnSpc>
              <a:spcBef>
                <a:spcPts val="0"/>
              </a:spcBef>
              <a:spcAft>
                <a:spcPts val="0"/>
              </a:spcAft>
              <a:buSzPts val="1800"/>
              <a:buChar char="●"/>
            </a:pPr>
            <a:r>
              <a:rPr lang="en"/>
              <a:t>Higher passing rates in repeated courses</a:t>
            </a:r>
            <a:endParaRPr/>
          </a:p>
          <a:p>
            <a:pPr marL="457200" lvl="0" indent="-342900" rtl="0">
              <a:lnSpc>
                <a:spcPct val="100000"/>
              </a:lnSpc>
              <a:spcBef>
                <a:spcPts val="0"/>
              </a:spcBef>
              <a:spcAft>
                <a:spcPts val="0"/>
              </a:spcAft>
              <a:buSzPts val="1800"/>
              <a:buChar char="●"/>
            </a:pPr>
            <a:r>
              <a:rPr lang="en"/>
              <a:t>Increase in the amount of students who successfully complete classes with Incompletes</a:t>
            </a:r>
            <a:endParaRPr/>
          </a:p>
          <a:p>
            <a:pPr marL="457200" lvl="0" indent="-342900" rtl="0">
              <a:lnSpc>
                <a:spcPct val="100000"/>
              </a:lnSpc>
              <a:spcBef>
                <a:spcPts val="0"/>
              </a:spcBef>
              <a:spcAft>
                <a:spcPts val="0"/>
              </a:spcAft>
              <a:buSzPts val="1800"/>
              <a:buChar char="●"/>
            </a:pPr>
            <a:r>
              <a:rPr lang="en"/>
              <a:t>Ensure that students are aware of policies that could help them increase their overall GPA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a:t>Repeats and Incompletes </a:t>
            </a:r>
            <a:endParaRPr/>
          </a:p>
        </p:txBody>
      </p:sp>
      <p:graphicFrame>
        <p:nvGraphicFramePr>
          <p:cNvPr id="116" name="Shape 116"/>
          <p:cNvGraphicFramePr/>
          <p:nvPr/>
        </p:nvGraphicFramePr>
        <p:xfrm>
          <a:off x="820450" y="2241225"/>
          <a:ext cx="3000000" cy="3000000"/>
        </p:xfrm>
        <a:graphic>
          <a:graphicData uri="http://schemas.openxmlformats.org/drawingml/2006/table">
            <a:tbl>
              <a:tblPr>
                <a:noFill/>
                <a:tableStyleId>{E42BBFB5-DF93-4915-A94F-DED327C25FB9}</a:tableStyleId>
              </a:tblPr>
              <a:tblGrid>
                <a:gridCol w="1226000"/>
                <a:gridCol w="2950675"/>
                <a:gridCol w="3326425"/>
              </a:tblGrid>
              <a:tr h="381000">
                <a:tc>
                  <a:txBody>
                    <a:bodyPr/>
                    <a:lstStyle/>
                    <a:p>
                      <a:pPr marL="0" lvl="0" indent="0" algn="ctr" rtl="0">
                        <a:spcBef>
                          <a:spcPts val="0"/>
                        </a:spcBef>
                        <a:spcAft>
                          <a:spcPts val="0"/>
                        </a:spcAft>
                        <a:buNone/>
                      </a:pPr>
                      <a:r>
                        <a:rPr lang="en" sz="1200" b="1">
                          <a:solidFill>
                            <a:schemeClr val="dk1"/>
                          </a:solidFill>
                        </a:rPr>
                        <a:t>Quarter </a:t>
                      </a:r>
                      <a:endParaRPr sz="1200" b="1">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a:solidFill>
                            <a:schemeClr val="dk1"/>
                          </a:solidFill>
                        </a:rPr>
                        <a:t>Students Emailed for Course Repeats</a:t>
                      </a:r>
                      <a:endParaRPr sz="1200" b="1">
                        <a:solidFill>
                          <a:schemeClr val="dk1"/>
                        </a:solidFill>
                      </a:endParaRPr>
                    </a:p>
                  </a:txBody>
                  <a:tcPr marL="91425" marR="91425" marT="91425" marB="91425"/>
                </a:tc>
                <a:tc>
                  <a:txBody>
                    <a:bodyPr/>
                    <a:lstStyle/>
                    <a:p>
                      <a:pPr marL="0" lvl="0" indent="0" algn="ctr" rtl="0">
                        <a:spcBef>
                          <a:spcPts val="0"/>
                        </a:spcBef>
                        <a:spcAft>
                          <a:spcPts val="0"/>
                        </a:spcAft>
                        <a:buNone/>
                      </a:pPr>
                      <a:r>
                        <a:rPr lang="en" sz="1200" b="1">
                          <a:solidFill>
                            <a:schemeClr val="dk1"/>
                          </a:solidFill>
                        </a:rPr>
                        <a:t>Students Emailed for Incomplete Contracts</a:t>
                      </a:r>
                      <a:endParaRPr sz="1200" b="1">
                        <a:solidFill>
                          <a:schemeClr val="dk1"/>
                        </a:solidFill>
                      </a:endParaRPr>
                    </a:p>
                  </a:txBody>
                  <a:tcPr marL="91425" marR="91425" marT="91425" marB="91425"/>
                </a:tc>
              </a:tr>
              <a:tr h="381000">
                <a:tc>
                  <a:txBody>
                    <a:bodyPr/>
                    <a:lstStyle/>
                    <a:p>
                      <a:pPr marL="0" lvl="0" indent="0" algn="ctr" rtl="0">
                        <a:spcBef>
                          <a:spcPts val="0"/>
                        </a:spcBef>
                        <a:spcAft>
                          <a:spcPts val="0"/>
                        </a:spcAft>
                        <a:buNone/>
                      </a:pPr>
                      <a:r>
                        <a:rPr lang="en" sz="1200">
                          <a:solidFill>
                            <a:schemeClr val="dk1"/>
                          </a:solidFill>
                        </a:rPr>
                        <a:t>Fall 2017</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2300</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492</a:t>
                      </a:r>
                      <a:endParaRPr sz="1200">
                        <a:solidFill>
                          <a:schemeClr val="dk1"/>
                        </a:solidFill>
                      </a:endParaRPr>
                    </a:p>
                  </a:txBody>
                  <a:tcPr marL="91425" marR="91425" marT="91425" marB="91425"/>
                </a:tc>
              </a:tr>
              <a:tr h="381000">
                <a:tc>
                  <a:txBody>
                    <a:bodyPr/>
                    <a:lstStyle/>
                    <a:p>
                      <a:pPr marL="0" lvl="0" indent="0" algn="ctr" rtl="0">
                        <a:spcBef>
                          <a:spcPts val="0"/>
                        </a:spcBef>
                        <a:spcAft>
                          <a:spcPts val="0"/>
                        </a:spcAft>
                        <a:buNone/>
                      </a:pPr>
                      <a:r>
                        <a:rPr lang="en" sz="1200">
                          <a:solidFill>
                            <a:schemeClr val="dk1"/>
                          </a:solidFill>
                        </a:rPr>
                        <a:t>Winter 2018</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2523</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677</a:t>
                      </a:r>
                      <a:endParaRPr sz="1200">
                        <a:solidFill>
                          <a:schemeClr val="dk1"/>
                        </a:solidFill>
                      </a:endParaRPr>
                    </a:p>
                  </a:txBody>
                  <a:tcPr marL="91425" marR="91425" marT="91425" marB="91425"/>
                </a:tc>
              </a:tr>
              <a:tr h="396200">
                <a:tc>
                  <a:txBody>
                    <a:bodyPr/>
                    <a:lstStyle/>
                    <a:p>
                      <a:pPr marL="0" lvl="0" indent="0" algn="ctr">
                        <a:spcBef>
                          <a:spcPts val="0"/>
                        </a:spcBef>
                        <a:spcAft>
                          <a:spcPts val="0"/>
                        </a:spcAft>
                        <a:buNone/>
                      </a:pPr>
                      <a:r>
                        <a:rPr lang="en" sz="1200">
                          <a:solidFill>
                            <a:schemeClr val="dk1"/>
                          </a:solidFill>
                        </a:rPr>
                        <a:t>Spring 2018</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2458</a:t>
                      </a:r>
                      <a:endParaRPr sz="1200">
                        <a:solidFill>
                          <a:schemeClr val="dk1"/>
                        </a:solidFill>
                      </a:endParaRPr>
                    </a:p>
                  </a:txBody>
                  <a:tcPr marL="91425" marR="91425" marT="91425" marB="91425"/>
                </a:tc>
                <a:tc>
                  <a:txBody>
                    <a:bodyPr/>
                    <a:lstStyle/>
                    <a:p>
                      <a:pPr marL="0" lvl="0" indent="0" algn="ctr" rtl="0">
                        <a:spcBef>
                          <a:spcPts val="0"/>
                        </a:spcBef>
                        <a:spcAft>
                          <a:spcPts val="0"/>
                        </a:spcAft>
                        <a:buNone/>
                      </a:pPr>
                      <a:r>
                        <a:rPr lang="en" sz="1200">
                          <a:solidFill>
                            <a:schemeClr val="dk1"/>
                          </a:solidFill>
                        </a:rPr>
                        <a:t>829</a:t>
                      </a:r>
                      <a:endParaRPr sz="1200">
                        <a:solidFill>
                          <a:schemeClr val="dk1"/>
                        </a:solidFill>
                      </a:endParaRPr>
                    </a:p>
                  </a:txBody>
                  <a:tcPr marL="91425" marR="91425" marT="91425" marB="91425"/>
                </a:tc>
              </a:tr>
            </a:tbl>
          </a:graphicData>
        </a:graphic>
      </p:graphicFrame>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1002</Words>
  <Application>Microsoft Macintosh PowerPoint</Application>
  <PresentationFormat>On-screen Show (16:9)</PresentationFormat>
  <Paragraphs>127</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Roboto Slab</vt:lpstr>
      <vt:lpstr>Roboto</vt:lpstr>
      <vt:lpstr>Arial</vt:lpstr>
      <vt:lpstr>Marina</vt:lpstr>
      <vt:lpstr>Graduation &amp; Retention Specialists</vt:lpstr>
      <vt:lpstr>Graduation Retention Specialist (GRS)</vt:lpstr>
      <vt:lpstr>Freshman Cohort Retention &amp; Golden Four</vt:lpstr>
      <vt:lpstr>Freshman Cohort Retention</vt:lpstr>
      <vt:lpstr>Golden Four</vt:lpstr>
      <vt:lpstr>Sophomore Cohort </vt:lpstr>
      <vt:lpstr>Sophomore Cohort </vt:lpstr>
      <vt:lpstr>Repeats and Incompletes </vt:lpstr>
      <vt:lpstr>Repeats and Incompletes </vt:lpstr>
      <vt:lpstr>Senior Cohorts</vt:lpstr>
      <vt:lpstr>Senior Cohorts</vt:lpstr>
      <vt:lpstr>Other Campaigns:  Graduation Initiative Grant (GIG)</vt:lpstr>
      <vt:lpstr>Other Campaigns: Junior Cohorts</vt:lpstr>
      <vt:lpstr>Other Campaigns: Excessive Units</vt:lpstr>
      <vt:lpstr>Other Campaigns: Grad Checks Not on Track</vt:lpstr>
      <vt:lpstr>Conclusion </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Graduation &amp; Retention Specialists</dc:title>
  <cp:lastModifiedBy>Microsoft Office User</cp:lastModifiedBy>
  <cp:revision>1</cp:revision>
  <dcterms:modified xsi:type="dcterms:W3CDTF">2018-05-08T20:54:46Z</dcterms:modified>
</cp:coreProperties>
</file>